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10" r:id="rId2"/>
    <p:sldId id="404" r:id="rId3"/>
    <p:sldId id="400" r:id="rId4"/>
    <p:sldId id="402" r:id="rId5"/>
    <p:sldId id="405" r:id="rId6"/>
    <p:sldId id="398" r:id="rId7"/>
    <p:sldId id="403" r:id="rId8"/>
  </p:sldIdLst>
  <p:sldSz cx="12192000" cy="6858000"/>
  <p:notesSz cx="6858000" cy="9144000"/>
  <p:defaultTextStyle>
    <a:defPPr>
      <a:defRPr lang="ko-KR"/>
    </a:defPPr>
    <a:lvl1pPr marL="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01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BC"/>
    <a:srgbClr val="E1F2FF"/>
    <a:srgbClr val="00AA55"/>
    <a:srgbClr val="006633"/>
    <a:srgbClr val="E0FFE6"/>
    <a:srgbClr val="CC0000"/>
    <a:srgbClr val="FFE0E0"/>
    <a:srgbClr val="FBDDD9"/>
    <a:srgbClr val="D4CFC5"/>
    <a:srgbClr val="B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277" autoAdjust="0"/>
  </p:normalViewPr>
  <p:slideViewPr>
    <p:cSldViewPr snapToGrid="0" showGuides="1">
      <p:cViewPr varScale="1">
        <p:scale>
          <a:sx n="98" d="100"/>
          <a:sy n="98" d="100"/>
        </p:scale>
        <p:origin x="1284" y="90"/>
      </p:cViewPr>
      <p:guideLst>
        <p:guide orient="horz" pos="2160"/>
        <p:guide pos="3840"/>
        <p:guide orient="horz" pos="4201"/>
        <p:guide orient="horz" pos="119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DAF4C-20C0-4A95-ABB7-DD59F513659F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0EA2E-53D6-4215-8D3D-62EB7211A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3DBA-0C64-5F6D-BD56-94C32F93E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81E990-0A93-5EFB-861B-D69EFC394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7B31CD-FB74-197D-5FC7-041D8E58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9BFCA-AF1B-804B-4FD2-82EB963A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8D4C-4935-2A83-44DC-3FFAFF3A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9E183-B9D1-07C5-BE40-CB3525A10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08FBE-5E92-0B71-D47A-A76B4CB53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2F820-22AA-F52A-11A4-948278A10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6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3258-695B-37AB-0136-B1E34122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92FBA3-6F88-2B89-59C2-41C902A73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3EFE8-B277-D18E-ADB9-8854E9FC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E9DB8-D9D5-0484-4373-11AE6DE6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EA2E-53D6-4215-8D3D-62EB7211A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AB06-0338-B744-8020-2779AEE21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D7938-842F-AFBC-8AD4-D909BE51B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F97F3-32F9-BDF1-A279-B804BC70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DB55-505D-4FAB-A64E-2CC43B3069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1642F-0AF3-D4A2-DF7C-C1B63E9B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9AF7C-D278-96CB-94EF-ED1BE056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22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B1DE-BD18-4C9A-0C36-19266C9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997C9-D93D-7245-F1D0-F6E85DD38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01743-DF26-3B90-D20C-A8ADDD4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9C1E4-9A76-4B93-9441-91D93285A665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BFA48-71E0-CF97-0F08-F0F8B73E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95B8A-4E53-7382-6933-E61E456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BF3C8-5013-5942-B447-0A08236E6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39449B-D19A-3DA4-4642-997538C7B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0381E-1964-1F01-E22B-8F28751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1A00-D4B5-4BCA-B522-AD27B6CFD35E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4FB8B-08D1-0D5E-FC1A-5A37A55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BDE1-2F06-BB87-DA22-45BE465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CCD-6142-8A56-29B4-630AB6DC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24A1F-04B7-C654-AEFE-9CACC562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DF8A3-215A-15B9-AD7B-B1793EB6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03A4-58DF-4431-A7C0-F32EA738FA3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1567E-433E-FEC4-2CA0-8D4B102E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CE10-D4FB-C1C7-3A05-3F4DE9AE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9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0BA93-9628-2B53-350A-2705600C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0B2FB-4224-A3AE-3A39-2CFB843C9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A3FE-0239-2D74-82C7-4C6F81A3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D146-1A0C-4C6A-8EF7-865DD958F5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30288-FE17-3950-B391-CCE9F85C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8559E-FEBE-FEEE-9936-C5A960B0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15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6AC8-AB42-5462-1485-4EDE0F1B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53F70-BF0A-463B-49A4-788E319F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34449-9969-987A-6817-3E158D5B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9B02B-8E06-3A20-C50F-FF429BE0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B6D50-5A54-4F54-BF45-2FF196ED660B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054A8-2CCF-F18C-4288-DBF46FF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D133-EFE0-5577-E25F-FB2B291E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2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8C8B-E304-4632-36E6-FF48250B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333D0-51A3-007F-61CC-7BE162FF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F2CA9-B3DD-FAB4-11CB-98F36768A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1135A-7C5A-DB46-D9B8-2B7DDEC1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D2C37F-9EB9-88BD-E7A7-6E24460BA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F4A0D-9714-D326-BC28-9C613D02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9E8F-AC48-4DAC-A318-D4FDE6C2F28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EBE6D3-6CCD-B7B9-5373-DC3DD482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ACAB3E-13FD-15CD-E711-A59C61E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6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52AB-1C00-BFE7-BB8B-FEFAF85B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EB5C-D12D-FFA7-B72B-32C0241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52AF-D2D0-48A9-BE09-BEFDCEE847C9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E23A7-3D05-0FE4-178E-66495129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DC3B-EBF7-0557-7CFC-AA735A20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2FFDC8-2602-3A99-3F64-2F32E6F2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B467-22A7-4E3E-9B10-E51E51D8B9F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32121-F341-93B9-4055-02901EBB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2444F-1751-551F-04AA-A44A113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553" y="6679376"/>
            <a:ext cx="310983" cy="123111"/>
          </a:xfrm>
        </p:spPr>
        <p:txBody>
          <a:bodyPr wrap="none" lIns="0" tIns="0" rIns="0" bIns="0">
            <a:spAutoFit/>
          </a:bodyPr>
          <a:lstStyle>
            <a:lvl1pPr>
              <a:defRPr sz="800" i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altLang="ko-KR" dirty="0"/>
              <a:t>p.</a:t>
            </a:r>
            <a:fld id="{070F40F9-ACE8-4B8E-BEF3-4D4725501AF7}" type="slidenum">
              <a:rPr lang="ko-KR" altLang="en-US" smtClean="0"/>
              <a:pPr/>
              <a:t>‹#›</a:t>
            </a:fld>
            <a:r>
              <a:rPr lang="en-US" altLang="ko-KR" dirty="0"/>
              <a:t>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6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8D9D-1710-09B1-2B7F-684DB5DB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6261A-0FFF-0F67-07EF-3609227E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E73AC-0F73-3DE8-479C-4D7611149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8B6A12-8ABB-A7CE-0D55-A7B8D14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2234-CE81-46B4-BB87-7051BF315D4F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8FB40-8564-899B-B6CA-C24CD0FA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60A6-C07D-C108-A58E-B951CB0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2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8F20A-0D43-2143-C8BE-11C6F31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2A591F-31A9-CD46-6ECB-D95D11486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80959-17A2-A030-F4FE-577A6F69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5FFA4-70B3-9D24-92EE-6A1160EC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1630-BFCB-4546-A2A3-3DF0B4FC2B7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C7CCB-2F85-960F-1C55-B7AD236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B04EA-7827-3AE1-AA3C-36E16D3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E8215-6E40-ED91-74A1-533A752A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949-F91A-A617-C83E-E62F7A833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84C0E-8B6E-4FA2-6F4C-6DD1814C7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0C1F7-2B52-4E0A-A670-C956B996E077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122C-72A8-E6C7-A2A8-71F555422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E867F-BC10-7F7D-5400-1985FBF0B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F40F9-ACE8-4B8E-BEF3-4D4725501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hjsportfoliolist.netlify.app/pages/lostark/lancemaster/lancemaster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hjsportfoliolist.netlify.app/" TargetMode="External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hyperlink" Target="https://hjsportfoliolist.netlify.app/pages/lostark/lancemaster/lancemast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hjsportfoliolist.netlify.app/" TargetMode="External"/><Relationship Id="rId5" Type="http://schemas.microsoft.com/office/2007/relationships/hdphoto" Target="../media/hdphoto5.wdp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hjsportfoliolist.netlify.app/pages/lostark/datatable/datatab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jsportfoliolist.netlify.app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jsportfoliolist.netlify.app/pages/daon/daon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hjsportfoliolist.netlify.app/" TargetMode="External"/><Relationship Id="rId12" Type="http://schemas.openxmlformats.org/officeDocument/2006/relationships/hyperlink" Target="https://hjsportfoliolist.netlify.app/pages/lostark/emberspirit/emberspir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microsoft.com/office/2007/relationships/hdphoto" Target="../media/hdphoto9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24.jpeg"/><Relationship Id="rId19" Type="http://schemas.openxmlformats.org/officeDocument/2006/relationships/hyperlink" Target="https://hjsportfoliolist.netlify.app/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jsportfoliolist.netlify.ap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42DE-DEFD-3911-B970-D72B4AAE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1CA8D7-DD2D-7EFF-B59E-326A0EF880E1}"/>
              </a:ext>
            </a:extLst>
          </p:cNvPr>
          <p:cNvSpPr/>
          <p:nvPr/>
        </p:nvSpPr>
        <p:spPr>
          <a:xfrm>
            <a:off x="-2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A0DC59-7E0A-0BF6-8AFA-CFEC2DD77DF1}"/>
              </a:ext>
            </a:extLst>
          </p:cNvPr>
          <p:cNvGrpSpPr/>
          <p:nvPr/>
        </p:nvGrpSpPr>
        <p:grpSpPr>
          <a:xfrm>
            <a:off x="6764220" y="1135571"/>
            <a:ext cx="4320000" cy="4586858"/>
            <a:chOff x="6764220" y="1135571"/>
            <a:chExt cx="4320000" cy="458685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9692DF5-4332-2BAB-41B0-733A02E78684}"/>
                </a:ext>
              </a:extLst>
            </p:cNvPr>
            <p:cNvGrpSpPr/>
            <p:nvPr/>
          </p:nvGrpSpPr>
          <p:grpSpPr>
            <a:xfrm>
              <a:off x="6764220" y="1135571"/>
              <a:ext cx="4320000" cy="1329980"/>
              <a:chOff x="6227475" y="1135571"/>
              <a:chExt cx="4320000" cy="13299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C99CF-DC8D-A320-2146-87173094DBFE}"/>
                  </a:ext>
                </a:extLst>
              </p:cNvPr>
              <p:cNvSpPr txBox="1"/>
              <p:nvPr/>
            </p:nvSpPr>
            <p:spPr>
              <a:xfrm>
                <a:off x="6227475" y="1135571"/>
                <a:ext cx="3197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분석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0070C0"/>
                    </a:solidFill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역기획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과 데이터 테이블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06A193-70B0-EA34-14EE-F9AAFA50654E}"/>
                  </a:ext>
                </a:extLst>
              </p:cNvPr>
              <p:cNvSpPr txBox="1"/>
              <p:nvPr/>
            </p:nvSpPr>
            <p:spPr>
              <a:xfrm>
                <a:off x="6227475" y="1412570"/>
                <a:ext cx="2913325" cy="1052981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로스트아크 창술사 전투 시스템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창술사 스킬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역기획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스킬 관련 데이터 테이블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AB5CFC8-1E95-F6CB-7104-53C158A55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141257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6F67A5-946C-BE4C-7548-FD10EEC400FA}"/>
                </a:ext>
              </a:extLst>
            </p:cNvPr>
            <p:cNvGrpSpPr/>
            <p:nvPr/>
          </p:nvGrpSpPr>
          <p:grpSpPr>
            <a:xfrm>
              <a:off x="6764220" y="3133342"/>
              <a:ext cx="4320000" cy="960648"/>
              <a:chOff x="6227475" y="3269811"/>
              <a:chExt cx="4320000" cy="96064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D7BA5B-16C6-461A-AA79-3C73002D14B6}"/>
                  </a:ext>
                </a:extLst>
              </p:cNvPr>
              <p:cNvSpPr txBox="1"/>
              <p:nvPr/>
            </p:nvSpPr>
            <p:spPr>
              <a:xfrm>
                <a:off x="6227475" y="3269811"/>
                <a:ext cx="2364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설계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신규 캐릭터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6CD888-589E-63E3-85D1-0CB1C49755EB}"/>
                  </a:ext>
                </a:extLst>
              </p:cNvPr>
              <p:cNvSpPr txBox="1"/>
              <p:nvPr/>
            </p:nvSpPr>
            <p:spPr>
              <a:xfrm>
                <a:off x="6227475" y="3546810"/>
                <a:ext cx="4029015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창작 캐릭터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다온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의 컨셉 및 전투 기획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로스트아크 신규 클래스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화령사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전투 시스템과 스킬 기획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025604B-47D4-DE1B-3581-85C522142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3546810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89BF62-223A-C409-F23B-F6A13191D037}"/>
                </a:ext>
              </a:extLst>
            </p:cNvPr>
            <p:cNvGrpSpPr/>
            <p:nvPr/>
          </p:nvGrpSpPr>
          <p:grpSpPr>
            <a:xfrm>
              <a:off x="6764220" y="4761781"/>
              <a:ext cx="4320000" cy="960648"/>
              <a:chOff x="6227475" y="4920803"/>
              <a:chExt cx="4320000" cy="96064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6DD1BB-14CE-7336-2CA2-918BBFE9D193}"/>
                  </a:ext>
                </a:extLst>
              </p:cNvPr>
              <p:cNvSpPr txBox="1"/>
              <p:nvPr/>
            </p:nvSpPr>
            <p:spPr>
              <a:xfrm>
                <a:off x="6227475" y="4920803"/>
                <a:ext cx="2761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전투를 </a:t>
                </a:r>
                <a:r>
                  <a:rPr lang="ko-KR" altLang="en-US" dirty="0">
                    <a:solidFill>
                      <a:srgbClr val="0070C0"/>
                    </a:solidFill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구현</a:t>
                </a:r>
                <a:r>
                  <a:rPr lang="ko-KR" altLang="en-US" sz="1400" dirty="0">
                    <a:latin typeface="페이퍼로지 7 Bold" pitchFamily="2" charset="-127"/>
                    <a:ea typeface="페이퍼로지 7 Bold" pitchFamily="2" charset="-127"/>
                    <a:cs typeface="Pretendard Medium" panose="02000603000000020004" pitchFamily="2" charset="-127"/>
                  </a:rPr>
                  <a:t>하다</a:t>
                </a:r>
                <a:r>
                  <a:rPr lang="en-US" altLang="ko-KR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1400" dirty="0">
                    <a:latin typeface="페이퍼로지 5 Medium" pitchFamily="2" charset="-127"/>
                    <a:ea typeface="페이퍼로지 5 Medium" pitchFamily="2" charset="-127"/>
                    <a:cs typeface="Pretendard Medium" panose="02000603000000020004" pitchFamily="2" charset="-127"/>
                  </a:rPr>
                  <a:t>협업 및 개발 경험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432DE-5D71-4DAD-D927-2D32879299A2}"/>
                  </a:ext>
                </a:extLst>
              </p:cNvPr>
              <p:cNvSpPr txBox="1"/>
              <p:nvPr/>
            </p:nvSpPr>
            <p:spPr>
              <a:xfrm>
                <a:off x="6227475" y="5197802"/>
                <a:ext cx="3445522" cy="683649"/>
              </a:xfrm>
              <a:prstGeom prst="rect">
                <a:avLst/>
              </a:prstGeom>
              <a:noFill/>
            </p:spPr>
            <p:txBody>
              <a:bodyPr wrap="none" lIns="288000" tIns="0" rIns="0" bIns="0" rtlCol="0" anchor="b">
                <a:spAutoFit/>
              </a:bodyPr>
              <a:lstStyle>
                <a:defPPr>
                  <a:defRPr lang="ko-KR"/>
                </a:defPPr>
                <a:lvl1pPr marL="342900" indent="-342900">
                  <a:lnSpc>
                    <a:spcPct val="200000"/>
                  </a:lnSpc>
                  <a:buFont typeface="+mj-lt"/>
                  <a:buAutoNum type="arabicParenR"/>
                  <a:defRPr sz="120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NCS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국비 교육에서 진행한 팀 프로젝트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대학교를 다니며 프로그래머로 참여한 프로젝트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87D56F6-D512-C2B2-9904-FD4693883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475" y="5197802"/>
                <a:ext cx="4320000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2B2C25-0CB2-BF3E-7758-F5344C9A06D4}"/>
              </a:ext>
            </a:extLst>
          </p:cNvPr>
          <p:cNvSpPr txBox="1"/>
          <p:nvPr/>
        </p:nvSpPr>
        <p:spPr>
          <a:xfrm>
            <a:off x="679561" y="927488"/>
            <a:ext cx="4736874" cy="1015663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6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PORTFOLIO</a:t>
            </a:r>
            <a:endParaRPr lang="ko-KR" altLang="en-US" sz="66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C4AA3-D052-D993-F0FD-63A9F8EEB2D1}"/>
              </a:ext>
            </a:extLst>
          </p:cNvPr>
          <p:cNvSpPr txBox="1"/>
          <p:nvPr/>
        </p:nvSpPr>
        <p:spPr>
          <a:xfrm>
            <a:off x="2398782" y="1943151"/>
            <a:ext cx="1298432" cy="21544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전투 기획 </a:t>
            </a:r>
            <a:r>
              <a:rPr lang="en-US" altLang="ko-KR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400" dirty="0">
                <a:solidFill>
                  <a:srgbClr val="0070C0"/>
                </a:solidFill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홍진선</a:t>
            </a:r>
          </a:p>
        </p:txBody>
      </p:sp>
    </p:spTree>
    <p:extLst>
      <p:ext uri="{BB962C8B-B14F-4D97-AF65-F5344CB8AC3E}">
        <p14:creationId xmlns:p14="http://schemas.microsoft.com/office/powerpoint/2010/main" val="262660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F839-3DAE-0EC2-8556-F189AB34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152590-CF1A-A7FB-EA30-839F23022875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CD34A-D77B-A494-32DA-5DFD061AA2A1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BEC5FC-DF92-5709-B073-3A1AB79C46E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AC4D170-B247-42F8-F6C2-315E76FC51FA}"/>
              </a:ext>
            </a:extLst>
          </p:cNvPr>
          <p:cNvGrpSpPr/>
          <p:nvPr/>
        </p:nvGrpSpPr>
        <p:grpSpPr>
          <a:xfrm>
            <a:off x="337037" y="645556"/>
            <a:ext cx="1876546" cy="180000"/>
            <a:chOff x="337037" y="577797"/>
            <a:chExt cx="1876546" cy="18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7986FAF-4F59-F41E-F158-EBB946258BB5}"/>
                </a:ext>
              </a:extLst>
            </p:cNvPr>
            <p:cNvSpPr txBox="1"/>
            <p:nvPr/>
          </p:nvSpPr>
          <p:spPr>
            <a:xfrm>
              <a:off x="337037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558776-33AE-8FB5-C2DB-0CE3D66B31E6}"/>
                </a:ext>
              </a:extLst>
            </p:cNvPr>
            <p:cNvSpPr txBox="1"/>
            <p:nvPr/>
          </p:nvSpPr>
          <p:spPr>
            <a:xfrm>
              <a:off x="517037" y="590853"/>
              <a:ext cx="1696546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창술사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시스템 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역기획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샘플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9A5920-B088-A0E2-AD2E-E7EDC9D3B839}"/>
              </a:ext>
            </a:extLst>
          </p:cNvPr>
          <p:cNvGrpSpPr/>
          <p:nvPr/>
        </p:nvGrpSpPr>
        <p:grpSpPr>
          <a:xfrm>
            <a:off x="337037" y="825556"/>
            <a:ext cx="4954324" cy="2786808"/>
            <a:chOff x="337037" y="825556"/>
            <a:chExt cx="4954324" cy="27868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DF8C6E-1BED-5895-A22F-4E8E66505C9A}"/>
                </a:ext>
              </a:extLst>
            </p:cNvPr>
            <p:cNvGrpSpPr/>
            <p:nvPr/>
          </p:nvGrpSpPr>
          <p:grpSpPr>
            <a:xfrm>
              <a:off x="337037" y="825556"/>
              <a:ext cx="4954324" cy="2786808"/>
              <a:chOff x="337037" y="825556"/>
              <a:chExt cx="4954324" cy="2786808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5727C76-8A27-2E28-C59E-9A19866E9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7037" y="825556"/>
                <a:ext cx="4954322" cy="2786808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8362B-77CF-DE7C-6A9A-9F3B3EEFA52C}"/>
                  </a:ext>
                </a:extLst>
              </p:cNvPr>
              <p:cNvSpPr txBox="1"/>
              <p:nvPr/>
            </p:nvSpPr>
            <p:spPr>
              <a:xfrm>
                <a:off x="337037" y="825556"/>
                <a:ext cx="4954324" cy="2786808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741AC34-C44C-0991-9396-61B919516244}"/>
                </a:ext>
              </a:extLst>
            </p:cNvPr>
            <p:cNvGrpSpPr/>
            <p:nvPr/>
          </p:nvGrpSpPr>
          <p:grpSpPr>
            <a:xfrm>
              <a:off x="337037" y="825556"/>
              <a:ext cx="823847" cy="378614"/>
              <a:chOff x="365515" y="834162"/>
              <a:chExt cx="823847" cy="3786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6AB011-CE7E-233A-6692-C1343EE5B7E6}"/>
                  </a:ext>
                </a:extLst>
              </p:cNvPr>
              <p:cNvSpPr txBox="1"/>
              <p:nvPr/>
            </p:nvSpPr>
            <p:spPr>
              <a:xfrm>
                <a:off x="517035" y="986185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&lt;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개요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&gt;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95E0E-E8E5-1183-89D1-A9985B79BE91}"/>
                  </a:ext>
                </a:extLst>
              </p:cNvPr>
              <p:cNvSpPr txBox="1"/>
              <p:nvPr/>
            </p:nvSpPr>
            <p:spPr>
              <a:xfrm>
                <a:off x="365515" y="986185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7B170D-20C7-C868-A9D6-C7D93CE7EFF4}"/>
                  </a:ext>
                </a:extLst>
              </p:cNvPr>
              <p:cNvSpPr txBox="1"/>
              <p:nvPr/>
            </p:nvSpPr>
            <p:spPr>
              <a:xfrm>
                <a:off x="517035" y="834162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7E2D15-7BD5-7683-B791-377FF14717DD}"/>
              </a:ext>
            </a:extLst>
          </p:cNvPr>
          <p:cNvGrpSpPr/>
          <p:nvPr/>
        </p:nvGrpSpPr>
        <p:grpSpPr>
          <a:xfrm>
            <a:off x="337037" y="3882280"/>
            <a:ext cx="4954325" cy="2786808"/>
            <a:chOff x="337037" y="3882280"/>
            <a:chExt cx="4954325" cy="2786808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4450321-5393-A3C9-C0F0-4304447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3882280"/>
              <a:ext cx="4954325" cy="2786807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6E6A0-176F-1964-C4FF-35D9CE5129B7}"/>
                </a:ext>
              </a:extLst>
            </p:cNvPr>
            <p:cNvSpPr txBox="1"/>
            <p:nvPr/>
          </p:nvSpPr>
          <p:spPr>
            <a:xfrm>
              <a:off x="337038" y="3882280"/>
              <a:ext cx="4954324" cy="2786808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C1AC65-0515-EAD1-1052-9912F8BCAB2D}"/>
                </a:ext>
              </a:extLst>
            </p:cNvPr>
            <p:cNvGrpSpPr/>
            <p:nvPr/>
          </p:nvGrpSpPr>
          <p:grpSpPr>
            <a:xfrm>
              <a:off x="337037" y="3882280"/>
              <a:ext cx="1583670" cy="378614"/>
              <a:chOff x="6180667" y="4927067"/>
              <a:chExt cx="1583670" cy="37861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23B0DC-4983-B7CF-7C7F-D7931760CC5C}"/>
                  </a:ext>
                </a:extLst>
              </p:cNvPr>
              <p:cNvSpPr txBox="1"/>
              <p:nvPr/>
            </p:nvSpPr>
            <p:spPr>
              <a:xfrm>
                <a:off x="6180667" y="5079090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34DC3A5-68A0-E977-878E-D61B65254F4A}"/>
                  </a:ext>
                </a:extLst>
              </p:cNvPr>
              <p:cNvGrpSpPr/>
              <p:nvPr/>
            </p:nvGrpSpPr>
            <p:grpSpPr>
              <a:xfrm>
                <a:off x="6332187" y="4927067"/>
                <a:ext cx="1432150" cy="378614"/>
                <a:chOff x="517037" y="4927067"/>
                <a:chExt cx="1432150" cy="37861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F690B6-CB3C-5AD2-C01C-756996509738}"/>
                    </a:ext>
                  </a:extLst>
                </p:cNvPr>
                <p:cNvSpPr txBox="1"/>
                <p:nvPr/>
              </p:nvSpPr>
              <p:spPr>
                <a:xfrm>
                  <a:off x="517037" y="5079090"/>
                  <a:ext cx="1432150" cy="226591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>
                  <a:glow rad="127000">
                    <a:srgbClr val="FAFCBC"/>
                  </a:glow>
                </a:effectLst>
              </p:spPr>
              <p:txBody>
                <a:bodyPr wrap="none" lIns="144000" tIns="36000" rIns="144000" bIns="36000" rtlCol="0" anchor="t">
                  <a:spAutoFit/>
                </a:bodyPr>
                <a:lstStyle>
                  <a:defPPr>
                    <a:defRPr lang="ko-KR"/>
                  </a:defPPr>
                  <a:lvl1pPr>
                    <a:spcAft>
                      <a:spcPts val="600"/>
                    </a:spcAft>
                    <a:defRPr sz="10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ysClr val="windowText" lastClr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lvl1pPr>
                </a:lstStyle>
                <a:p>
                  <a:r>
                    <a:rPr lang="en-US" altLang="ko-KR" dirty="0"/>
                    <a:t>&lt;</a:t>
                  </a:r>
                  <a:r>
                    <a:rPr lang="ko-KR" altLang="en-US"/>
                    <a:t>아크패시브 </a:t>
                  </a:r>
                  <a:r>
                    <a:rPr lang="en-US" altLang="ko-KR"/>
                    <a:t>: </a:t>
                  </a:r>
                  <a:r>
                    <a:rPr lang="ko-KR" altLang="en-US"/>
                    <a:t>깨달음</a:t>
                  </a:r>
                  <a:r>
                    <a:rPr lang="en-US" altLang="ko-KR" dirty="0"/>
                    <a:t>&gt;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C9A75D-53A7-BCBD-3E16-7F466A53F6A3}"/>
                    </a:ext>
                  </a:extLst>
                </p:cNvPr>
                <p:cNvSpPr txBox="1"/>
                <p:nvPr/>
              </p:nvSpPr>
              <p:spPr>
                <a:xfrm>
                  <a:off x="517037" y="4927067"/>
                  <a:ext cx="290877" cy="15202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txBody>
                <a:bodyPr wrap="none" lIns="0" tIns="0" rIns="0" bIns="0" rtlCol="0" anchor="t">
                  <a:no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17EF59-01A9-676D-6345-C191B4269F32}"/>
              </a:ext>
            </a:extLst>
          </p:cNvPr>
          <p:cNvGrpSpPr/>
          <p:nvPr/>
        </p:nvGrpSpPr>
        <p:grpSpPr>
          <a:xfrm>
            <a:off x="6096000" y="825556"/>
            <a:ext cx="4954325" cy="2786808"/>
            <a:chOff x="6096000" y="825556"/>
            <a:chExt cx="4954325" cy="278680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63A2ED1-01F1-636D-3055-ED223450F1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6000" y="825556"/>
              <a:ext cx="4954325" cy="2786808"/>
              <a:chOff x="3214960" y="2464752"/>
              <a:chExt cx="5760001" cy="3240000"/>
            </a:xfrm>
            <a:effectLst>
              <a:glow rad="127000">
                <a:schemeClr val="bg1"/>
              </a:glow>
            </a:effectLst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3C32CB-36F7-E8B9-6063-0FCCC40F0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14960" y="2464752"/>
                <a:ext cx="5760001" cy="32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D4AA0-D98B-953C-9C05-9C8E70AFF38F}"/>
                  </a:ext>
                </a:extLst>
              </p:cNvPr>
              <p:cNvSpPr txBox="1"/>
              <p:nvPr/>
            </p:nvSpPr>
            <p:spPr>
              <a:xfrm>
                <a:off x="3214961" y="2464752"/>
                <a:ext cx="5760000" cy="32400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F27B46-AC16-25CC-861C-51A0944AAA9F}"/>
                </a:ext>
              </a:extLst>
            </p:cNvPr>
            <p:cNvGrpSpPr/>
            <p:nvPr/>
          </p:nvGrpSpPr>
          <p:grpSpPr>
            <a:xfrm>
              <a:off x="6096000" y="825556"/>
              <a:ext cx="1155668" cy="378614"/>
              <a:chOff x="6096000" y="825556"/>
              <a:chExt cx="1155668" cy="378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E10D90-24EF-4D6B-C4D4-DEF6345784A1}"/>
                  </a:ext>
                </a:extLst>
              </p:cNvPr>
              <p:cNvSpPr txBox="1"/>
              <p:nvPr/>
            </p:nvSpPr>
            <p:spPr>
              <a:xfrm>
                <a:off x="6247520" y="977579"/>
                <a:ext cx="1004148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아이덴티티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FB3998-4779-324C-4E8A-7280ABCD08DE}"/>
                  </a:ext>
                </a:extLst>
              </p:cNvPr>
              <p:cNvSpPr txBox="1"/>
              <p:nvPr/>
            </p:nvSpPr>
            <p:spPr>
              <a:xfrm>
                <a:off x="6096000" y="977579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FA4178-E6EB-19CA-529F-4F2EDCC0083A}"/>
                  </a:ext>
                </a:extLst>
              </p:cNvPr>
              <p:cNvSpPr txBox="1"/>
              <p:nvPr/>
            </p:nvSpPr>
            <p:spPr>
              <a:xfrm>
                <a:off x="6247520" y="825556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D820581-94BE-E337-EE0C-1741C5BD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2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1C151E1-3964-36E0-C8B6-878FF2309B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56098" y="79729"/>
            <a:ext cx="161904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_1 : </a:t>
            </a:r>
            <a:r>
              <a:rPr lang="ko-KR" altLang="en-US" sz="100" dirty="0">
                <a:solidFill>
                  <a:schemeClr val="bg1"/>
                </a:solidFill>
              </a:rPr>
              <a:t>전투 시스템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A607894-F1A2-0E7D-8EC7-3D5E6A84F97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01D6E-A83B-CC59-5F93-09598CE55C15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2276EB-DF54-0DBB-AA66-7B412BC7327E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B6BC7EC-75FC-0BDE-3317-6A9AC3253226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49470B-E8C4-8329-8564-35817DC8068A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25" name="그림 2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9DA2D01A-7036-9676-BFB6-BB2CA9803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43" name="직사각형 42">
                <a:hlinkClick r:id="rId10" tooltip="웹사이트 열기"/>
                <a:extLst>
                  <a:ext uri="{FF2B5EF4-FFF2-40B4-BE49-F238E27FC236}">
                    <a16:creationId xmlns:a16="http://schemas.microsoft.com/office/drawing/2014/main" id="{A7A77DA2-CD12-2370-4158-D7D23C7BBDF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CB9D4D5-AD26-FCD4-7349-04A13B77DDF2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2B44A54-0E65-8527-4C68-5D60816CEE3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8D8B7E-3B5C-C9CC-D352-779BE06DC102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40" name="직사각형 39">
                <a:hlinkClick r:id="rId11" tooltip="창술사 역기획 문서 페이지"/>
                <a:extLst>
                  <a:ext uri="{FF2B5EF4-FFF2-40B4-BE49-F238E27FC236}">
                    <a16:creationId xmlns:a16="http://schemas.microsoft.com/office/drawing/2014/main" id="{C41C659F-5279-B582-9904-9245E3E051AB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8C68F4-A62D-FB9E-2811-03A2D9354AE6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69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0F43-FCF7-CDAF-432F-1C42D5FF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14EFF8D-C32F-9FB1-F5A2-616EF97186F0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E1018-2A77-EF3A-C11B-367D1FAF958B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과 데이터 테이블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4A78487-7A5F-FCBA-F83C-B1A47E1A1EF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0454F4-842D-A05F-3262-57D7B45CE8FF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825556"/>
            <a:ext cx="4955149" cy="2786400"/>
            <a:chOff x="334962" y="1415003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568662F-DEEA-0828-EE1A-131967C5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962" y="1415003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432F65-996A-3DC8-227D-BF95FFC6E5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4962" y="1415003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6C2317-C099-504E-AD71-4E93E0E30B64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825556"/>
            <a:ext cx="4955148" cy="2786400"/>
            <a:chOff x="2653335" y="211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CDAAB15-38B3-813C-36CD-FA96E3E6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3335" y="2118059"/>
              <a:ext cx="3840000" cy="21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7F8F6-F8B6-5A5E-368E-59C5D17091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53335" y="211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B4EE67-EA05-A445-950B-7FB325310AAE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3" y="3882688"/>
            <a:ext cx="4955149" cy="2786400"/>
            <a:chOff x="4620545" y="2821114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F38BD0A6-8BB5-A901-B2F3-77766184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745" y="2821114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15056F-AF68-5B19-517A-CAB6DB0363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20545" y="2821114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915313-AAD6-A44B-949A-187D04D6BE39}"/>
              </a:ext>
            </a:extLst>
          </p:cNvPr>
          <p:cNvGrpSpPr>
            <a:grpSpLocks noChangeAspect="1"/>
          </p:cNvGrpSpPr>
          <p:nvPr/>
        </p:nvGrpSpPr>
        <p:grpSpPr>
          <a:xfrm>
            <a:off x="6095999" y="3882688"/>
            <a:ext cx="4955149" cy="2786400"/>
            <a:chOff x="7763100" y="4278059"/>
            <a:chExt cx="3841200" cy="2160000"/>
          </a:xfrm>
          <a:effectLst>
            <a:glow rad="76200">
              <a:schemeClr val="bg1"/>
            </a:glow>
          </a:effectLst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C3D5F-9380-BCFB-ECBE-5D4B9461C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64300" y="4278059"/>
              <a:ext cx="3839999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25B16E-D1FC-ADC2-3AD3-49BCD52EE6D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63100" y="4278059"/>
              <a:ext cx="3841200" cy="2160000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815918-3032-41A4-E715-8B33B6EC0740}"/>
              </a:ext>
            </a:extLst>
          </p:cNvPr>
          <p:cNvGrpSpPr/>
          <p:nvPr/>
        </p:nvGrpSpPr>
        <p:grpSpPr>
          <a:xfrm>
            <a:off x="334963" y="645556"/>
            <a:ext cx="1963108" cy="180000"/>
            <a:chOff x="334963" y="577797"/>
            <a:chExt cx="1963108" cy="18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B881C-FBF9-DE4C-9013-E3ABCA36FE6F}"/>
                </a:ext>
              </a:extLst>
            </p:cNvPr>
            <p:cNvSpPr txBox="1"/>
            <p:nvPr/>
          </p:nvSpPr>
          <p:spPr>
            <a:xfrm>
              <a:off x="334963" y="577797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D7427-84D8-606F-A7F3-D906A8CFD578}"/>
                </a:ext>
              </a:extLst>
            </p:cNvPr>
            <p:cNvSpPr txBox="1"/>
            <p:nvPr/>
          </p:nvSpPr>
          <p:spPr>
            <a:xfrm>
              <a:off x="514963" y="590853"/>
              <a:ext cx="178310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ko-KR" altLang="en-US" dirty="0"/>
                <a:t>창술사</a:t>
              </a:r>
              <a:r>
                <a:rPr lang="en-US" altLang="ko-KR" dirty="0"/>
                <a:t>’ </a:t>
              </a:r>
              <a:r>
                <a:rPr lang="ko-KR" altLang="en-US" dirty="0"/>
                <a:t>스킬 </a:t>
              </a:r>
              <a:r>
                <a:rPr lang="ko-KR" altLang="en-US" dirty="0" err="1"/>
                <a:t>역기획</a:t>
              </a:r>
              <a:r>
                <a:rPr lang="ko-KR" altLang="en-US" dirty="0"/>
                <a:t> 샘플 </a:t>
              </a:r>
              <a:r>
                <a:rPr lang="en-US" altLang="ko-KR" dirty="0"/>
                <a:t>- </a:t>
              </a:r>
              <a:r>
                <a:rPr lang="ko-KR" altLang="en-US" dirty="0" err="1"/>
                <a:t>적룡포</a:t>
              </a:r>
              <a:endParaRPr lang="en-US" altLang="ko-KR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C0B449-F8C3-42D4-6290-F7A7B8790B02}"/>
              </a:ext>
            </a:extLst>
          </p:cNvPr>
          <p:cNvGrpSpPr/>
          <p:nvPr/>
        </p:nvGrpSpPr>
        <p:grpSpPr>
          <a:xfrm>
            <a:off x="334963" y="825556"/>
            <a:ext cx="823847" cy="378614"/>
            <a:chOff x="334963" y="904874"/>
            <a:chExt cx="823847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7E4EC-B370-BCA0-C15E-80C3848B431F}"/>
                </a:ext>
              </a:extLst>
            </p:cNvPr>
            <p:cNvSpPr txBox="1"/>
            <p:nvPr/>
          </p:nvSpPr>
          <p:spPr>
            <a:xfrm>
              <a:off x="486483" y="1056897"/>
              <a:ext cx="672327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&lt;</a:t>
              </a:r>
              <a:r>
                <a:rPr lang="ko-KR" altLang="en-US"/>
                <a:t>개요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BB3ABE-B791-3EE3-6D7B-858DFBECDAA4}"/>
                </a:ext>
              </a:extLst>
            </p:cNvPr>
            <p:cNvSpPr txBox="1"/>
            <p:nvPr/>
          </p:nvSpPr>
          <p:spPr>
            <a:xfrm>
              <a:off x="334963" y="105689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CA7DC5-E837-F797-ED31-3F9B0174A4DF}"/>
                </a:ext>
              </a:extLst>
            </p:cNvPr>
            <p:cNvSpPr txBox="1"/>
            <p:nvPr/>
          </p:nvSpPr>
          <p:spPr>
            <a:xfrm>
              <a:off x="486483" y="90487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C8FD99-9D9A-E489-AA97-0E8D7D86979B}"/>
              </a:ext>
            </a:extLst>
          </p:cNvPr>
          <p:cNvGrpSpPr/>
          <p:nvPr/>
        </p:nvGrpSpPr>
        <p:grpSpPr>
          <a:xfrm>
            <a:off x="334963" y="3882688"/>
            <a:ext cx="1298336" cy="378614"/>
            <a:chOff x="-16027" y="3956593"/>
            <a:chExt cx="1298336" cy="3786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0A6E5-B513-B8BB-FDB2-C4F6D418D045}"/>
                </a:ext>
              </a:extLst>
            </p:cNvPr>
            <p:cNvSpPr txBox="1"/>
            <p:nvPr/>
          </p:nvSpPr>
          <p:spPr>
            <a:xfrm>
              <a:off x="135493" y="4108616"/>
              <a:ext cx="11468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/>
                <a:t>연출 타임라인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1FC749-6EC9-0615-2FC3-28267B51CDAC}"/>
                </a:ext>
              </a:extLst>
            </p:cNvPr>
            <p:cNvSpPr txBox="1"/>
            <p:nvPr/>
          </p:nvSpPr>
          <p:spPr>
            <a:xfrm>
              <a:off x="-16027" y="4108616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3700CF-59DB-2255-D20B-51D2FD219C1A}"/>
                </a:ext>
              </a:extLst>
            </p:cNvPr>
            <p:cNvSpPr txBox="1"/>
            <p:nvPr/>
          </p:nvSpPr>
          <p:spPr>
            <a:xfrm>
              <a:off x="135493" y="3956593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B9C52-563C-0321-DEFE-ACA0F4AEC5EE}"/>
              </a:ext>
            </a:extLst>
          </p:cNvPr>
          <p:cNvGrpSpPr/>
          <p:nvPr/>
        </p:nvGrpSpPr>
        <p:grpSpPr>
          <a:xfrm>
            <a:off x="6095999" y="3882688"/>
            <a:ext cx="2643256" cy="378614"/>
            <a:chOff x="5576294" y="3617369"/>
            <a:chExt cx="2643256" cy="3786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46E0E0-DC13-B2B2-518C-C0D88255CD17}"/>
                </a:ext>
              </a:extLst>
            </p:cNvPr>
            <p:cNvSpPr txBox="1"/>
            <p:nvPr/>
          </p:nvSpPr>
          <p:spPr>
            <a:xfrm>
              <a:off x="5727814" y="3769392"/>
              <a:ext cx="249173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</a:t>
              </a:r>
              <a:r>
                <a:rPr lang="ko-KR" altLang="en-US"/>
                <a:t>효과 </a:t>
              </a:r>
              <a:r>
                <a:rPr lang="en-US" altLang="ko-KR" dirty="0"/>
                <a:t>&amp; </a:t>
              </a:r>
              <a:r>
                <a:rPr lang="ko-KR" altLang="en-US" dirty="0"/>
                <a:t>트라이포드 효과 </a:t>
              </a:r>
              <a:r>
                <a:rPr lang="ko-KR" altLang="en-US"/>
                <a:t>데이터 목록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1A9E1-ED08-6B9D-ABE4-2F0117B93615}"/>
                </a:ext>
              </a:extLst>
            </p:cNvPr>
            <p:cNvSpPr txBox="1"/>
            <p:nvPr/>
          </p:nvSpPr>
          <p:spPr>
            <a:xfrm>
              <a:off x="5576294" y="376939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D74F5-EBA4-77A7-0871-71F808B2F200}"/>
                </a:ext>
              </a:extLst>
            </p:cNvPr>
            <p:cNvSpPr txBox="1"/>
            <p:nvPr/>
          </p:nvSpPr>
          <p:spPr>
            <a:xfrm>
              <a:off x="5727814" y="36173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34BD9-05E1-0089-AB21-0FD2859CFAE2}"/>
              </a:ext>
            </a:extLst>
          </p:cNvPr>
          <p:cNvGrpSpPr/>
          <p:nvPr/>
        </p:nvGrpSpPr>
        <p:grpSpPr>
          <a:xfrm>
            <a:off x="6095999" y="825556"/>
            <a:ext cx="1330396" cy="378614"/>
            <a:chOff x="5576294" y="977579"/>
            <a:chExt cx="1330396" cy="378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8C329-FCA8-B41D-EF9B-AD0676047B17}"/>
                </a:ext>
              </a:extLst>
            </p:cNvPr>
            <p:cNvSpPr txBox="1"/>
            <p:nvPr/>
          </p:nvSpPr>
          <p:spPr>
            <a:xfrm>
              <a:off x="5727814" y="1129602"/>
              <a:ext cx="117887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모션 </a:t>
              </a:r>
              <a:r>
                <a:rPr lang="ko-KR" altLang="en-US"/>
                <a:t>및 이펙트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D2EABE-B6E2-F1E4-2E76-5511745C9C55}"/>
                </a:ext>
              </a:extLst>
            </p:cNvPr>
            <p:cNvSpPr txBox="1"/>
            <p:nvPr/>
          </p:nvSpPr>
          <p:spPr>
            <a:xfrm>
              <a:off x="5576294" y="1129602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D7FD2C-354B-F3B5-68F2-33BA7493F41A}"/>
                </a:ext>
              </a:extLst>
            </p:cNvPr>
            <p:cNvSpPr txBox="1"/>
            <p:nvPr/>
          </p:nvSpPr>
          <p:spPr>
            <a:xfrm>
              <a:off x="5727814" y="97757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37DCEF0-99DC-4834-795C-4504A4C9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3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24DDB8-5983-A701-988F-D58B7A82E3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8640" y="71664"/>
            <a:ext cx="11862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_2 : </a:t>
            </a: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ko-KR" altLang="en-US" sz="100" dirty="0" err="1">
                <a:solidFill>
                  <a:schemeClr val="bg1"/>
                </a:solidFill>
              </a:rPr>
              <a:t>역기획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369B1D7-976D-F9CA-688E-07AFD7EBEF3D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8647115" y="240743"/>
            <a:chExt cx="2584236" cy="1958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94F67-CE09-DE2F-1425-46DB91094047}"/>
                </a:ext>
              </a:extLst>
            </p:cNvPr>
            <p:cNvSpPr txBox="1"/>
            <p:nvPr/>
          </p:nvSpPr>
          <p:spPr>
            <a:xfrm>
              <a:off x="8907482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68346C-E802-F8DA-DFA9-A9A6EC24A437}"/>
                </a:ext>
              </a:extLst>
            </p:cNvPr>
            <p:cNvGrpSpPr/>
            <p:nvPr/>
          </p:nvGrpSpPr>
          <p:grpSpPr>
            <a:xfrm>
              <a:off x="9514789" y="240743"/>
              <a:ext cx="720317" cy="195843"/>
              <a:chOff x="9560211" y="380822"/>
              <a:chExt cx="720317" cy="19584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D11129BF-C3E0-3246-1431-4C6B5ACAD7E7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74879AF-08E7-F6A0-E2F2-DD2BAE96068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1" name="그림 8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5925AADF-F370-C332-D134-860C9C3AD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79" name="직사각형 78">
                <a:hlinkClick r:id="rId11" tooltip="웹사이트 열기"/>
                <a:extLst>
                  <a:ext uri="{FF2B5EF4-FFF2-40B4-BE49-F238E27FC236}">
                    <a16:creationId xmlns:a16="http://schemas.microsoft.com/office/drawing/2014/main" id="{6D65FBA5-35A3-239D-3EB2-4E9E27E7DF91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AAFB145E-E675-A541-A566-A42133003576}"/>
                </a:ext>
              </a:extLst>
            </p:cNvPr>
            <p:cNvSpPr/>
            <p:nvPr/>
          </p:nvSpPr>
          <p:spPr>
            <a:xfrm>
              <a:off x="10288597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D28750-44A8-F87A-8614-B5F640AE6359}"/>
                </a:ext>
              </a:extLst>
            </p:cNvPr>
            <p:cNvGrpSpPr/>
            <p:nvPr/>
          </p:nvGrpSpPr>
          <p:grpSpPr>
            <a:xfrm>
              <a:off x="10500899" y="240743"/>
              <a:ext cx="730452" cy="195843"/>
              <a:chOff x="10500899" y="240743"/>
              <a:chExt cx="730452" cy="19584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D186997-EA8A-389F-AF73-D9F28119EEEA}"/>
                  </a:ext>
                </a:extLst>
              </p:cNvPr>
              <p:cNvSpPr txBox="1"/>
              <p:nvPr/>
            </p:nvSpPr>
            <p:spPr>
              <a:xfrm>
                <a:off x="10500899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창술사 </a:t>
                </a:r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역기획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77" name="직사각형 76">
                <a:hlinkClick r:id="rId12" tooltip="창술사 역기획 문서 페이지"/>
                <a:extLst>
                  <a:ext uri="{FF2B5EF4-FFF2-40B4-BE49-F238E27FC236}">
                    <a16:creationId xmlns:a16="http://schemas.microsoft.com/office/drawing/2014/main" id="{0ED2143C-9843-3413-CF8B-5FA078BEF8AA}"/>
                  </a:ext>
                </a:extLst>
              </p:cNvPr>
              <p:cNvSpPr/>
              <p:nvPr/>
            </p:nvSpPr>
            <p:spPr>
              <a:xfrm>
                <a:off x="10512636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348752-BD93-B313-F588-B8789AB4BBB8}"/>
                </a:ext>
              </a:extLst>
            </p:cNvPr>
            <p:cNvSpPr txBox="1"/>
            <p:nvPr/>
          </p:nvSpPr>
          <p:spPr>
            <a:xfrm>
              <a:off x="8647115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26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DDF7B-812F-A725-3DFE-31F6188D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AA2323-A358-BE67-A9A9-4E96508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919"/>
          <a:stretch>
            <a:fillRect/>
          </a:stretch>
        </p:blipFill>
        <p:spPr>
          <a:xfrm>
            <a:off x="6228081" y="825555"/>
            <a:ext cx="5626800" cy="58422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D45A25-BA95-AA5C-AB00-D121E29F418E}"/>
              </a:ext>
            </a:extLst>
          </p:cNvPr>
          <p:cNvGrpSpPr/>
          <p:nvPr/>
        </p:nvGrpSpPr>
        <p:grpSpPr>
          <a:xfrm>
            <a:off x="335542" y="825556"/>
            <a:ext cx="5497200" cy="3538981"/>
            <a:chOff x="335542" y="825556"/>
            <a:chExt cx="5497200" cy="35389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391BEA-0711-1E54-9253-19A50BB3222E}"/>
                </a:ext>
              </a:extLst>
            </p:cNvPr>
            <p:cNvSpPr/>
            <p:nvPr/>
          </p:nvSpPr>
          <p:spPr>
            <a:xfrm>
              <a:off x="335542" y="825556"/>
              <a:ext cx="5497200" cy="3538981"/>
            </a:xfrm>
            <a:prstGeom prst="rect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D1C864-B075-8C5D-1F63-7A9B0C48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912" y="898815"/>
              <a:ext cx="4782461" cy="339246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231F85-6470-5AE0-3781-D0DE9AF75A2A}"/>
              </a:ext>
            </a:extLst>
          </p:cNvPr>
          <p:cNvGrpSpPr/>
          <p:nvPr/>
        </p:nvGrpSpPr>
        <p:grpSpPr>
          <a:xfrm>
            <a:off x="337038" y="127357"/>
            <a:ext cx="11520000" cy="353561"/>
            <a:chOff x="192088" y="90845"/>
            <a:chExt cx="11520000" cy="3535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CFAA39-C9F2-B60D-FFBF-7811E33DFBDC}"/>
                </a:ext>
              </a:extLst>
            </p:cNvPr>
            <p:cNvSpPr txBox="1"/>
            <p:nvPr/>
          </p:nvSpPr>
          <p:spPr>
            <a:xfrm>
              <a:off x="192088" y="90845"/>
              <a:ext cx="320280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1.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분석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역기획과 </a:t>
              </a:r>
              <a:r>
                <a:rPr lang="ko-KR" altLang="en-US" sz="1400" dirty="0">
                  <a:solidFill>
                    <a:srgbClr val="0070C0"/>
                  </a:solidFill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데이터 테이블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B47A76C-0617-039A-072A-1C5E8307EF7A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82E293-628F-1FCD-600D-ECFF43793D3A}"/>
              </a:ext>
            </a:extLst>
          </p:cNvPr>
          <p:cNvGrpSpPr/>
          <p:nvPr/>
        </p:nvGrpSpPr>
        <p:grpSpPr>
          <a:xfrm>
            <a:off x="335542" y="838612"/>
            <a:ext cx="1266276" cy="378614"/>
            <a:chOff x="433156" y="947024"/>
            <a:chExt cx="1266276" cy="378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65BC5-E56A-EDFD-EDB5-3E45A8D0649E}"/>
                </a:ext>
              </a:extLst>
            </p:cNvPr>
            <p:cNvSpPr txBox="1"/>
            <p:nvPr/>
          </p:nvSpPr>
          <p:spPr>
            <a:xfrm>
              <a:off x="584676" y="1099047"/>
              <a:ext cx="111475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/>
                <a:t>ERD </a:t>
              </a:r>
              <a:r>
                <a:rPr lang="ko-KR" altLang="en-US"/>
                <a:t>다이어그램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1F41A-EC78-C82C-4CE3-8219870EB172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A2B56-AD53-5EEA-9BA7-944D47A6785E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B663B2-A55B-1AE4-98AE-E4F984F63F39}"/>
              </a:ext>
            </a:extLst>
          </p:cNvPr>
          <p:cNvGrpSpPr/>
          <p:nvPr/>
        </p:nvGrpSpPr>
        <p:grpSpPr>
          <a:xfrm>
            <a:off x="337036" y="4591128"/>
            <a:ext cx="5495438" cy="2077959"/>
            <a:chOff x="337036" y="4472012"/>
            <a:chExt cx="5495438" cy="207795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BF3B28-37C6-65C6-0C2E-07E1C4DBCD09}"/>
                </a:ext>
              </a:extLst>
            </p:cNvPr>
            <p:cNvGrpSpPr/>
            <p:nvPr/>
          </p:nvGrpSpPr>
          <p:grpSpPr>
            <a:xfrm>
              <a:off x="337036" y="4472013"/>
              <a:ext cx="5495438" cy="2077958"/>
              <a:chOff x="6253364" y="1145841"/>
              <a:chExt cx="5598161" cy="2116800"/>
            </a:xfrm>
            <a:effectLst>
              <a:glow rad="190500">
                <a:schemeClr val="bg1">
                  <a:alpha val="80000"/>
                </a:schemeClr>
              </a:glow>
            </a:effectLst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D330BB8-E0EE-BE3E-FB80-D73521D99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53365" y="1145841"/>
                <a:ext cx="5598160" cy="2115519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D96E0F-72F4-1162-F362-DD2783AFE94E}"/>
                  </a:ext>
                </a:extLst>
              </p:cNvPr>
              <p:cNvSpPr/>
              <p:nvPr/>
            </p:nvSpPr>
            <p:spPr>
              <a:xfrm>
                <a:off x="6253364" y="1145841"/>
                <a:ext cx="5598160" cy="2116800"/>
              </a:xfrm>
              <a:prstGeom prst="rect">
                <a:avLst/>
              </a:prstGeom>
              <a:noFill/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1EF548-1671-A8D4-22E7-2BA66B334F95}"/>
                </a:ext>
              </a:extLst>
            </p:cNvPr>
            <p:cNvGrpSpPr/>
            <p:nvPr/>
          </p:nvGrpSpPr>
          <p:grpSpPr>
            <a:xfrm>
              <a:off x="337036" y="4472012"/>
              <a:ext cx="774155" cy="378614"/>
              <a:chOff x="433156" y="947024"/>
              <a:chExt cx="774155" cy="37861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9A65A1-4860-096A-CB38-439CD54709C4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22635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ko-KR" altLang="en-US"/>
                  <a:t>스키마</a:t>
                </a:r>
                <a:endParaRPr lang="en-US" altLang="ko-KR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24695F-D20A-0D12-1DB6-7FEB68FCE189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FB3BE-B96D-85C2-3058-2365244D5036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53E9D1-9EF8-DD39-CD66-706AB3827532}"/>
              </a:ext>
            </a:extLst>
          </p:cNvPr>
          <p:cNvSpPr/>
          <p:nvPr/>
        </p:nvSpPr>
        <p:spPr>
          <a:xfrm>
            <a:off x="6228081" y="825556"/>
            <a:ext cx="5626800" cy="584353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51313-6195-A137-FB36-E60637BA7513}"/>
              </a:ext>
            </a:extLst>
          </p:cNvPr>
          <p:cNvGrpSpPr/>
          <p:nvPr/>
        </p:nvGrpSpPr>
        <p:grpSpPr>
          <a:xfrm>
            <a:off x="6228081" y="825556"/>
            <a:ext cx="1138036" cy="378614"/>
            <a:chOff x="433156" y="947024"/>
            <a:chExt cx="1138036" cy="3786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0C23F0-6D93-3BC9-588B-9C6796AAC979}"/>
                </a:ext>
              </a:extLst>
            </p:cNvPr>
            <p:cNvSpPr txBox="1"/>
            <p:nvPr/>
          </p:nvSpPr>
          <p:spPr>
            <a:xfrm>
              <a:off x="584676" y="1099047"/>
              <a:ext cx="986516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35B0-F58A-D3A9-35D5-8EC508DF76A0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090F9-0E24-B6D4-8523-8A10F7AFC793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AD5CF0-4EFA-84C9-B19F-9561F7A7E2A7}"/>
              </a:ext>
            </a:extLst>
          </p:cNvPr>
          <p:cNvGrpSpPr/>
          <p:nvPr/>
        </p:nvGrpSpPr>
        <p:grpSpPr>
          <a:xfrm>
            <a:off x="334963" y="645556"/>
            <a:ext cx="946804" cy="180000"/>
            <a:chOff x="396108" y="1852501"/>
            <a:chExt cx="946804" cy="1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450F0B-2C4A-3B35-E5DB-AA047D6513AE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A836C1-0D9F-48B5-D37C-1075CF3FB05A}"/>
                </a:ext>
              </a:extLst>
            </p:cNvPr>
            <p:cNvSpPr txBox="1"/>
            <p:nvPr/>
          </p:nvSpPr>
          <p:spPr>
            <a:xfrm>
              <a:off x="576108" y="1865557"/>
              <a:ext cx="766804" cy="153888"/>
            </a:xfrm>
            <a:prstGeom prst="rect">
              <a:avLst/>
            </a:prstGeom>
            <a:noFill/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데이터 테이블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EB6DE742-99FF-D139-DA09-31399F23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4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58324C-07A0-30FA-4529-0C1823F15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80544" y="66160"/>
            <a:ext cx="131446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분석</a:t>
            </a:r>
            <a:r>
              <a:rPr lang="en-US" altLang="ko-KR" sz="100" dirty="0">
                <a:solidFill>
                  <a:schemeClr val="bg1"/>
                </a:solidFill>
              </a:rPr>
              <a:t>_3 : </a:t>
            </a:r>
            <a:r>
              <a:rPr lang="ko-KR" altLang="en-US" sz="100" dirty="0">
                <a:solidFill>
                  <a:schemeClr val="bg1"/>
                </a:solidFill>
              </a:rPr>
              <a:t>데이터 테이블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BE8574-F65C-87BB-5B20-B911DB35BA8E}"/>
              </a:ext>
            </a:extLst>
          </p:cNvPr>
          <p:cNvGrpSpPr/>
          <p:nvPr/>
        </p:nvGrpSpPr>
        <p:grpSpPr>
          <a:xfrm>
            <a:off x="9272802" y="240743"/>
            <a:ext cx="2584236" cy="195843"/>
            <a:chOff x="9272802" y="240743"/>
            <a:chExt cx="2584236" cy="1958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AE987D7-D587-5FE6-9D25-79403A8299BF}"/>
                </a:ext>
              </a:extLst>
            </p:cNvPr>
            <p:cNvSpPr txBox="1"/>
            <p:nvPr/>
          </p:nvSpPr>
          <p:spPr>
            <a:xfrm>
              <a:off x="9533169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15B4F82-46F3-38EB-BAA8-CD3C4B435AA3}"/>
                </a:ext>
              </a:extLst>
            </p:cNvPr>
            <p:cNvGrpSpPr/>
            <p:nvPr/>
          </p:nvGrpSpPr>
          <p:grpSpPr>
            <a:xfrm>
              <a:off x="10140476" y="240743"/>
              <a:ext cx="720317" cy="195843"/>
              <a:chOff x="9560211" y="380822"/>
              <a:chExt cx="720317" cy="195843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F59D4D0-D062-441B-64DC-50095929CAEE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7E8C4D3-3E9B-8B07-85B5-6B2DEC2E0D65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90" name="그림 89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E937068E-00C4-AE7D-E7BA-56B96B34C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8" name="직사각형 87">
                <a:hlinkClick r:id="rId6" tooltip="웹사이트 열기"/>
                <a:extLst>
                  <a:ext uri="{FF2B5EF4-FFF2-40B4-BE49-F238E27FC236}">
                    <a16:creationId xmlns:a16="http://schemas.microsoft.com/office/drawing/2014/main" id="{8BAE8FFC-0436-5476-7ED0-C2FE767166E9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화살표: 오른쪽 81">
              <a:extLst>
                <a:ext uri="{FF2B5EF4-FFF2-40B4-BE49-F238E27FC236}">
                  <a16:creationId xmlns:a16="http://schemas.microsoft.com/office/drawing/2014/main" id="{3DA43090-7070-2A78-3E13-8707B4495EBD}"/>
                </a:ext>
              </a:extLst>
            </p:cNvPr>
            <p:cNvSpPr/>
            <p:nvPr/>
          </p:nvSpPr>
          <p:spPr>
            <a:xfrm>
              <a:off x="10914284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9744E5C-3234-C8D5-4EDB-25CED33C186F}"/>
                </a:ext>
              </a:extLst>
            </p:cNvPr>
            <p:cNvGrpSpPr/>
            <p:nvPr/>
          </p:nvGrpSpPr>
          <p:grpSpPr>
            <a:xfrm>
              <a:off x="11126586" y="240743"/>
              <a:ext cx="730452" cy="195843"/>
              <a:chOff x="11126586" y="240743"/>
              <a:chExt cx="730452" cy="19584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DF35FB6-43EF-BDD8-7B4D-21235A36E751}"/>
                  </a:ext>
                </a:extLst>
              </p:cNvPr>
              <p:cNvSpPr txBox="1"/>
              <p:nvPr/>
            </p:nvSpPr>
            <p:spPr>
              <a:xfrm>
                <a:off x="11126586" y="261720"/>
                <a:ext cx="730452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데이터 테이블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86" name="직사각형 85">
                <a:hlinkClick r:id="rId7" tooltip="데이터 테이블 페이지"/>
                <a:extLst>
                  <a:ext uri="{FF2B5EF4-FFF2-40B4-BE49-F238E27FC236}">
                    <a16:creationId xmlns:a16="http://schemas.microsoft.com/office/drawing/2014/main" id="{9F4C9286-0054-C963-2547-C84C4B584C77}"/>
                  </a:ext>
                </a:extLst>
              </p:cNvPr>
              <p:cNvSpPr/>
              <p:nvPr/>
            </p:nvSpPr>
            <p:spPr>
              <a:xfrm>
                <a:off x="11138323" y="240743"/>
                <a:ext cx="718715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8D3D47-B73C-2727-3EAC-46A7296A3C19}"/>
                </a:ext>
              </a:extLst>
            </p:cNvPr>
            <p:cNvSpPr txBox="1"/>
            <p:nvPr/>
          </p:nvSpPr>
          <p:spPr>
            <a:xfrm>
              <a:off x="9272802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7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A50-6EF0-E550-6F08-007C8245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B7A8CE-F74A-5532-7B7F-4B224B76ACE7}"/>
              </a:ext>
            </a:extLst>
          </p:cNvPr>
          <p:cNvGrpSpPr/>
          <p:nvPr/>
        </p:nvGrpSpPr>
        <p:grpSpPr>
          <a:xfrm>
            <a:off x="334964" y="127357"/>
            <a:ext cx="11520000" cy="353561"/>
            <a:chOff x="192088" y="90845"/>
            <a:chExt cx="11520000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35492-436E-3AE5-373C-A67F30B23A0E}"/>
                </a:ext>
              </a:extLst>
            </p:cNvPr>
            <p:cNvSpPr txBox="1"/>
            <p:nvPr/>
          </p:nvSpPr>
          <p:spPr>
            <a:xfrm>
              <a:off x="192088" y="90845"/>
              <a:ext cx="223138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설계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신규 캐릭터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CD9BD25-7B94-DB04-DD11-23CF56EBDDFB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8" y="444406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7CBC9B-8044-FCAB-DF4C-43BCE5572D00}"/>
              </a:ext>
            </a:extLst>
          </p:cNvPr>
          <p:cNvGrpSpPr/>
          <p:nvPr/>
        </p:nvGrpSpPr>
        <p:grpSpPr>
          <a:xfrm>
            <a:off x="6359526" y="645556"/>
            <a:ext cx="5495438" cy="6023531"/>
            <a:chOff x="337037" y="645556"/>
            <a:chExt cx="5495438" cy="60235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F1F69AB-E479-B7B1-16F3-A6F2004386AB}"/>
                </a:ext>
              </a:extLst>
            </p:cNvPr>
            <p:cNvGrpSpPr/>
            <p:nvPr/>
          </p:nvGrpSpPr>
          <p:grpSpPr>
            <a:xfrm>
              <a:off x="337037" y="645556"/>
              <a:ext cx="3758471" cy="180000"/>
              <a:chOff x="396108" y="1852501"/>
              <a:chExt cx="3758471" cy="18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7E97F-C482-5029-E185-00BF1D58BEBF}"/>
                  </a:ext>
                </a:extLst>
              </p:cNvPr>
              <p:cNvSpPr txBox="1"/>
              <p:nvPr/>
            </p:nvSpPr>
            <p:spPr>
              <a:xfrm>
                <a:off x="396108" y="1852501"/>
                <a:ext cx="180000" cy="180000"/>
              </a:xfrm>
              <a:prstGeom prst="rect">
                <a:avLst/>
              </a:prstGeom>
              <a:solidFill>
                <a:srgbClr val="E1F2FF"/>
              </a:solidFill>
              <a:ln w="6350">
                <a:solidFill>
                  <a:srgbClr val="0070C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F2530-67AA-A54A-6B68-09EFF1AF931C}"/>
                  </a:ext>
                </a:extLst>
              </p:cNvPr>
              <p:cNvSpPr txBox="1"/>
              <p:nvPr/>
            </p:nvSpPr>
            <p:spPr>
              <a:xfrm>
                <a:off x="576108" y="1865557"/>
                <a:ext cx="3578471" cy="153888"/>
              </a:xfrm>
              <a:prstGeom prst="rect">
                <a:avLst/>
              </a:prstGeom>
            </p:spPr>
            <p:txBody>
              <a:bodyPr wrap="none" lIns="7200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로스트아크 신규 클래스 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‘</a:t>
                </a:r>
                <a:r>
                  <a:rPr lang="ko-KR" altLang="en-US" sz="100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r>
                  <a:rPr lang="en-US" altLang="ko-KR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(Ember Spirit)’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전투 시스템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과</a:t>
                </a:r>
                <a:r>
                  <a:rPr lang="ko-KR" altLang="en-US" sz="1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스킬</a:t>
                </a: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AD471F-BA13-5882-2297-E2A8535C14EF}"/>
                </a:ext>
              </a:extLst>
            </p:cNvPr>
            <p:cNvSpPr txBox="1"/>
            <p:nvPr/>
          </p:nvSpPr>
          <p:spPr>
            <a:xfrm>
              <a:off x="337037" y="825556"/>
              <a:ext cx="5495438" cy="58435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AD7449C-F3F9-BCD5-4028-482A8421BF3C}"/>
                </a:ext>
              </a:extLst>
            </p:cNvPr>
            <p:cNvGrpSpPr/>
            <p:nvPr/>
          </p:nvGrpSpPr>
          <p:grpSpPr>
            <a:xfrm>
              <a:off x="433156" y="947024"/>
              <a:ext cx="3840000" cy="2160000"/>
              <a:chOff x="337037" y="10637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5009866-12A6-15B2-4633-72D8BB71A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037" y="1063782"/>
                <a:ext cx="3839999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73D123-F8F9-665B-4FBA-26423C7D82C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37037" y="10637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65A172-4579-EA2C-D072-6B6D2EE1D7CE}"/>
                </a:ext>
              </a:extLst>
            </p:cNvPr>
            <p:cNvGrpSpPr/>
            <p:nvPr/>
          </p:nvGrpSpPr>
          <p:grpSpPr>
            <a:xfrm>
              <a:off x="1164756" y="2667321"/>
              <a:ext cx="3840000" cy="2160000"/>
              <a:chOff x="1197448" y="2750482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EE1D57-73E8-A517-E737-6882A7D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B65023-7DC3-7B38-6C8B-E2F31CC7C20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197448" y="2750482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BC7669-FECC-932B-E8E6-9EA89FAABD45}"/>
                </a:ext>
              </a:extLst>
            </p:cNvPr>
            <p:cNvGrpSpPr/>
            <p:nvPr/>
          </p:nvGrpSpPr>
          <p:grpSpPr>
            <a:xfrm>
              <a:off x="1896356" y="4387618"/>
              <a:ext cx="3840000" cy="2160000"/>
              <a:chOff x="2219381" y="4437181"/>
              <a:chExt cx="3840000" cy="2160000"/>
            </a:xfrm>
            <a:effectLst>
              <a:glow rad="63500">
                <a:srgbClr val="BDE3FF">
                  <a:alpha val="70000"/>
                </a:srgbClr>
              </a:glow>
            </a:effectLst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FD3AA9B-E401-EC92-A77D-F8AFB7E9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2214C2-ADED-A37E-DDE3-EBD3678240F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19381" y="4437181"/>
                <a:ext cx="3840000" cy="216000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BEC53E5-2FC7-443E-CB64-C557E621D1C0}"/>
                </a:ext>
              </a:extLst>
            </p:cNvPr>
            <p:cNvGrpSpPr/>
            <p:nvPr/>
          </p:nvGrpSpPr>
          <p:grpSpPr>
            <a:xfrm>
              <a:off x="433156" y="947024"/>
              <a:ext cx="823847" cy="378614"/>
              <a:chOff x="433156" y="947024"/>
              <a:chExt cx="823847" cy="378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931D64-EAC5-4162-61D2-A9C48996ACE9}"/>
                  </a:ext>
                </a:extLst>
              </p:cNvPr>
              <p:cNvSpPr txBox="1"/>
              <p:nvPr/>
            </p:nvSpPr>
            <p:spPr>
              <a:xfrm>
                <a:off x="584676" y="1099047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개요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EE1296-8BE1-EFEF-C16A-DC4264884563}"/>
                  </a:ext>
                </a:extLst>
              </p:cNvPr>
              <p:cNvSpPr txBox="1"/>
              <p:nvPr/>
            </p:nvSpPr>
            <p:spPr>
              <a:xfrm>
                <a:off x="433156" y="1099047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D9B654-4709-4CDD-FD4D-0CCFCDF435A9}"/>
                  </a:ext>
                </a:extLst>
              </p:cNvPr>
              <p:cNvSpPr txBox="1"/>
              <p:nvPr/>
            </p:nvSpPr>
            <p:spPr>
              <a:xfrm>
                <a:off x="584676" y="947024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A10022-2017-CAB3-CA8D-93990B776CDE}"/>
                </a:ext>
              </a:extLst>
            </p:cNvPr>
            <p:cNvGrpSpPr/>
            <p:nvPr/>
          </p:nvGrpSpPr>
          <p:grpSpPr>
            <a:xfrm>
              <a:off x="1164756" y="2667321"/>
              <a:ext cx="1187729" cy="378614"/>
              <a:chOff x="1164756" y="2667321"/>
              <a:chExt cx="1187729" cy="37861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E6CE6-810D-84C6-BB91-C143F407AEA9}"/>
                  </a:ext>
                </a:extLst>
              </p:cNvPr>
              <p:cNvSpPr txBox="1"/>
              <p:nvPr/>
            </p:nvSpPr>
            <p:spPr>
              <a:xfrm>
                <a:off x="1316276" y="2819344"/>
                <a:ext cx="1036209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&lt;</a:t>
                </a:r>
                <a:r>
                  <a:rPr lang="ko-KR" altLang="en-US"/>
                  <a:t>전투 시스템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3F4C83-1347-971F-E038-0C7ABE845F26}"/>
                  </a:ext>
                </a:extLst>
              </p:cNvPr>
              <p:cNvSpPr txBox="1"/>
              <p:nvPr/>
            </p:nvSpPr>
            <p:spPr>
              <a:xfrm>
                <a:off x="1164756" y="2819344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35CF1-7D69-96DE-DB22-D651D583455A}"/>
                  </a:ext>
                </a:extLst>
              </p:cNvPr>
              <p:cNvSpPr txBox="1"/>
              <p:nvPr/>
            </p:nvSpPr>
            <p:spPr>
              <a:xfrm>
                <a:off x="1316276" y="2667321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97F5847-6B43-B9D5-149A-D436922BA5C5}"/>
                </a:ext>
              </a:extLst>
            </p:cNvPr>
            <p:cNvGrpSpPr/>
            <p:nvPr/>
          </p:nvGrpSpPr>
          <p:grpSpPr>
            <a:xfrm>
              <a:off x="1896356" y="4387618"/>
              <a:ext cx="823847" cy="378614"/>
              <a:chOff x="1896356" y="4387618"/>
              <a:chExt cx="823847" cy="37861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C495A1-308D-7E36-ECD7-FA0D8E2F51FD}"/>
                  </a:ext>
                </a:extLst>
              </p:cNvPr>
              <p:cNvSpPr txBox="1"/>
              <p:nvPr/>
            </p:nvSpPr>
            <p:spPr>
              <a:xfrm>
                <a:off x="2047876" y="4539641"/>
                <a:ext cx="672327" cy="2265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glow rad="127000">
                  <a:srgbClr val="FAFCBC"/>
                </a:glow>
              </a:effectLst>
            </p:spPr>
            <p:txBody>
              <a:bodyPr wrap="none" lIns="144000" tIns="36000" rIns="144000" bIns="36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/>
                  <a:t>&lt;</a:t>
                </a:r>
                <a:r>
                  <a:rPr lang="ko-KR" altLang="en-US"/>
                  <a:t>스킬</a:t>
                </a:r>
                <a:r>
                  <a:rPr lang="en-US" altLang="ko-KR" dirty="0"/>
                  <a:t>&gt;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77F7D-7A5F-091C-BF93-29DEC637D72A}"/>
                  </a:ext>
                </a:extLst>
              </p:cNvPr>
              <p:cNvSpPr txBox="1"/>
              <p:nvPr/>
            </p:nvSpPr>
            <p:spPr>
              <a:xfrm>
                <a:off x="1896356" y="4539641"/>
                <a:ext cx="151520" cy="22659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144000" tIns="36000" rIns="144000" bIns="36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FBE10-D6CD-93C5-5A4F-481A265642CF}"/>
                  </a:ext>
                </a:extLst>
              </p:cNvPr>
              <p:cNvSpPr txBox="1"/>
              <p:nvPr/>
            </p:nvSpPr>
            <p:spPr>
              <a:xfrm>
                <a:off x="2047876" y="4387618"/>
                <a:ext cx="290877" cy="15202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 anchor="t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EE5F6FDB-8461-AB56-A306-47B17FCC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5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28" name="제목 27">
            <a:extLst>
              <a:ext uri="{FF2B5EF4-FFF2-40B4-BE49-F238E27FC236}">
                <a16:creationId xmlns:a16="http://schemas.microsoft.com/office/drawing/2014/main" id="{39796930-4CC2-9AC8-11F5-1B5B01CE3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4905" y="83027"/>
            <a:ext cx="10740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설계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신규 캐릭터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C16B6B7-D660-097D-B9FB-F455EE74222B}"/>
              </a:ext>
            </a:extLst>
          </p:cNvPr>
          <p:cNvGrpSpPr/>
          <p:nvPr/>
        </p:nvGrpSpPr>
        <p:grpSpPr>
          <a:xfrm>
            <a:off x="6952057" y="240743"/>
            <a:ext cx="2153725" cy="196639"/>
            <a:chOff x="6952057" y="240743"/>
            <a:chExt cx="2153725" cy="196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98B3A9-65E6-9546-5BA8-F7B26D71D524}"/>
                </a:ext>
              </a:extLst>
            </p:cNvPr>
            <p:cNvSpPr txBox="1"/>
            <p:nvPr/>
          </p:nvSpPr>
          <p:spPr>
            <a:xfrm>
              <a:off x="7212424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7779B81-1F75-59BB-CA58-DFCB63123B34}"/>
                </a:ext>
              </a:extLst>
            </p:cNvPr>
            <p:cNvGrpSpPr/>
            <p:nvPr/>
          </p:nvGrpSpPr>
          <p:grpSpPr>
            <a:xfrm>
              <a:off x="7819731" y="240743"/>
              <a:ext cx="720317" cy="195843"/>
              <a:chOff x="9560211" y="380822"/>
              <a:chExt cx="720317" cy="195843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B311562-67E7-B251-22C7-46A06797C5BA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04E813E-39CF-9E21-6A64-FD23E38BCFB8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85" name="그림 8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3CB83B44-4AF3-8D37-5E3A-558A001670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83" name="직사각형 82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C5CE8944-A1AF-5762-0274-DD3FC3D0CC07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9C44DE67-F361-C0FE-6B86-038640718B19}"/>
                </a:ext>
              </a:extLst>
            </p:cNvPr>
            <p:cNvSpPr/>
            <p:nvPr/>
          </p:nvSpPr>
          <p:spPr>
            <a:xfrm>
              <a:off x="8593539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A620340-98DC-D488-62EA-1002C56C10DF}"/>
                </a:ext>
              </a:extLst>
            </p:cNvPr>
            <p:cNvSpPr txBox="1"/>
            <p:nvPr/>
          </p:nvSpPr>
          <p:spPr>
            <a:xfrm>
              <a:off x="8805841" y="261720"/>
              <a:ext cx="257566" cy="153888"/>
            </a:xfrm>
            <a:prstGeom prst="rect">
              <a:avLst/>
            </a:prstGeom>
            <a:noFill/>
          </p:spPr>
          <p:txBody>
            <a:bodyPr wrap="none" lIns="36000" tIns="0" rIns="0" bIns="0" rtlCol="0" anchor="b">
              <a:spAutoFit/>
            </a:bodyPr>
            <a:lstStyle/>
            <a:p>
              <a:r>
                <a:rPr lang="ko-KR" altLang="en-US" sz="10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endParaRPr lang="ko-KR" altLang="en-US" sz="1100" u="sng" dirty="0"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70" name="직사각형 69">
              <a:hlinkClick r:id="rId8" tooltip="화령사 페이지"/>
              <a:extLst>
                <a:ext uri="{FF2B5EF4-FFF2-40B4-BE49-F238E27FC236}">
                  <a16:creationId xmlns:a16="http://schemas.microsoft.com/office/drawing/2014/main" id="{0EF624FD-32C3-E1C5-B252-1C04EBF2E0BB}"/>
                </a:ext>
              </a:extLst>
            </p:cNvPr>
            <p:cNvSpPr/>
            <p:nvPr/>
          </p:nvSpPr>
          <p:spPr>
            <a:xfrm>
              <a:off x="8817578" y="241539"/>
              <a:ext cx="288204" cy="195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9CBBCD5-6CFD-9E18-18AC-1BDACB8FB07E}"/>
                </a:ext>
              </a:extLst>
            </p:cNvPr>
            <p:cNvSpPr txBox="1"/>
            <p:nvPr/>
          </p:nvSpPr>
          <p:spPr>
            <a:xfrm>
              <a:off x="6952057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ADEF156-8F1E-C0A6-90C5-B0A90C8EF617}"/>
              </a:ext>
            </a:extLst>
          </p:cNvPr>
          <p:cNvSpPr txBox="1"/>
          <p:nvPr/>
        </p:nvSpPr>
        <p:spPr>
          <a:xfrm>
            <a:off x="9383312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C9160-754F-AEB6-A748-E918A454DC61}"/>
              </a:ext>
            </a:extLst>
          </p:cNvPr>
          <p:cNvGrpSpPr/>
          <p:nvPr/>
        </p:nvGrpSpPr>
        <p:grpSpPr>
          <a:xfrm>
            <a:off x="334964" y="645556"/>
            <a:ext cx="2168292" cy="180000"/>
            <a:chOff x="396108" y="1852501"/>
            <a:chExt cx="2168292" cy="18000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99B135-1754-B603-E702-EF16BFA0BECA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37F97F7-F1B3-DD28-D1B3-0D38AE445CB9}"/>
                </a:ext>
              </a:extLst>
            </p:cNvPr>
            <p:cNvSpPr txBox="1"/>
            <p:nvPr/>
          </p:nvSpPr>
          <p:spPr>
            <a:xfrm>
              <a:off x="576108" y="1865557"/>
              <a:ext cx="1988292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신규 캐릭터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‘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다온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’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의 컨셉 및 전투 기획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CA7D273-FE10-3164-F803-717F6476C6EE}"/>
              </a:ext>
            </a:extLst>
          </p:cNvPr>
          <p:cNvSpPr txBox="1"/>
          <p:nvPr/>
        </p:nvSpPr>
        <p:spPr>
          <a:xfrm>
            <a:off x="334964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60305F-656B-DACA-6514-4189C03A1DF4}"/>
              </a:ext>
            </a:extLst>
          </p:cNvPr>
          <p:cNvGrpSpPr/>
          <p:nvPr/>
        </p:nvGrpSpPr>
        <p:grpSpPr>
          <a:xfrm>
            <a:off x="431083" y="947024"/>
            <a:ext cx="3840000" cy="2160000"/>
            <a:chOff x="337037" y="10637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F93477E-6B17-5ECF-2348-167A7F90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037" y="1063782"/>
              <a:ext cx="3839999" cy="2159999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D2086E-D5A2-542C-F3D1-F189894AD57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037" y="10637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68C533-D70E-A470-0C75-60F61BC54EEB}"/>
              </a:ext>
            </a:extLst>
          </p:cNvPr>
          <p:cNvGrpSpPr/>
          <p:nvPr/>
        </p:nvGrpSpPr>
        <p:grpSpPr>
          <a:xfrm>
            <a:off x="1162683" y="2667321"/>
            <a:ext cx="3840000" cy="2160000"/>
            <a:chOff x="1197448" y="2750482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CE5D90E-D2BE-BE61-E9CA-28651C76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7448" y="2750482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875EFF-074F-B3AF-72D1-61801A1032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97448" y="2750482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3C729E-61FE-45B1-F973-9FA969849F37}"/>
              </a:ext>
            </a:extLst>
          </p:cNvPr>
          <p:cNvGrpSpPr/>
          <p:nvPr/>
        </p:nvGrpSpPr>
        <p:grpSpPr>
          <a:xfrm>
            <a:off x="1894283" y="4387618"/>
            <a:ext cx="3840000" cy="2160000"/>
            <a:chOff x="2219381" y="4437181"/>
            <a:chExt cx="3840000" cy="2160000"/>
          </a:xfrm>
          <a:effectLst>
            <a:glow rad="63500">
              <a:srgbClr val="BDE3FF">
                <a:alpha val="70000"/>
              </a:srgbClr>
            </a:glow>
          </a:effectLst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FFBCAA5-C066-D5E6-EF73-9A890CF1F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9381" y="4437181"/>
              <a:ext cx="3840000" cy="2160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01A480-8CA8-D856-79C1-0F0B341010A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9381" y="4437181"/>
              <a:ext cx="3840000" cy="216000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9783E9C-5CB0-D1B8-574C-578D923A402D}"/>
              </a:ext>
            </a:extLst>
          </p:cNvPr>
          <p:cNvGrpSpPr/>
          <p:nvPr/>
        </p:nvGrpSpPr>
        <p:grpSpPr>
          <a:xfrm>
            <a:off x="431083" y="947024"/>
            <a:ext cx="1045062" cy="378614"/>
            <a:chOff x="433156" y="947024"/>
            <a:chExt cx="1045062" cy="3786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B99B726-DD09-7BBB-9B03-CFF2DDEE3533}"/>
                </a:ext>
              </a:extLst>
            </p:cNvPr>
            <p:cNvSpPr txBox="1"/>
            <p:nvPr/>
          </p:nvSpPr>
          <p:spPr>
            <a:xfrm>
              <a:off x="584676" y="1099047"/>
              <a:ext cx="89354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기획의도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838D95B-B89B-F183-A73E-164C76C22BEB}"/>
                </a:ext>
              </a:extLst>
            </p:cNvPr>
            <p:cNvSpPr txBox="1"/>
            <p:nvPr/>
          </p:nvSpPr>
          <p:spPr>
            <a:xfrm>
              <a:off x="433156" y="1099047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3B71453-F69E-B33E-11F1-F935D0B0770B}"/>
                </a:ext>
              </a:extLst>
            </p:cNvPr>
            <p:cNvSpPr txBox="1"/>
            <p:nvPr/>
          </p:nvSpPr>
          <p:spPr>
            <a:xfrm>
              <a:off x="584676" y="947024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006A-4F4F-4B3F-140B-58A64CC5A1B0}"/>
              </a:ext>
            </a:extLst>
          </p:cNvPr>
          <p:cNvGrpSpPr/>
          <p:nvPr/>
        </p:nvGrpSpPr>
        <p:grpSpPr>
          <a:xfrm>
            <a:off x="1162683" y="2667321"/>
            <a:ext cx="1187729" cy="378614"/>
            <a:chOff x="1164756" y="2667321"/>
            <a:chExt cx="1187729" cy="37861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422E7D-3E79-3834-E6B4-611D905C3A38}"/>
                </a:ext>
              </a:extLst>
            </p:cNvPr>
            <p:cNvSpPr txBox="1"/>
            <p:nvPr/>
          </p:nvSpPr>
          <p:spPr>
            <a:xfrm>
              <a:off x="1316276" y="2819344"/>
              <a:ext cx="1036209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전투 시스템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D7F45CF-7320-2079-2117-AEFE6283ED0B}"/>
                </a:ext>
              </a:extLst>
            </p:cNvPr>
            <p:cNvSpPr txBox="1"/>
            <p:nvPr/>
          </p:nvSpPr>
          <p:spPr>
            <a:xfrm>
              <a:off x="1164756" y="2819344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479F-B444-A7F4-CED5-908BBDF4EFD6}"/>
                </a:ext>
              </a:extLst>
            </p:cNvPr>
            <p:cNvSpPr txBox="1"/>
            <p:nvPr/>
          </p:nvSpPr>
          <p:spPr>
            <a:xfrm>
              <a:off x="1316276" y="2667321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4AE8B0-E2BE-2F46-9132-80BC059ED4A0}"/>
              </a:ext>
            </a:extLst>
          </p:cNvPr>
          <p:cNvGrpSpPr/>
          <p:nvPr/>
        </p:nvGrpSpPr>
        <p:grpSpPr>
          <a:xfrm>
            <a:off x="1894283" y="4387618"/>
            <a:ext cx="1077122" cy="378614"/>
            <a:chOff x="1896356" y="4387618"/>
            <a:chExt cx="1077122" cy="3786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3CCCE-8075-A58F-A736-DC51645EB823}"/>
                </a:ext>
              </a:extLst>
            </p:cNvPr>
            <p:cNvSpPr txBox="1"/>
            <p:nvPr/>
          </p:nvSpPr>
          <p:spPr>
            <a:xfrm>
              <a:off x="2047876" y="4539641"/>
              <a:ext cx="925602" cy="2265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AFCBC"/>
              </a:glow>
            </a:effectLst>
          </p:spPr>
          <p:txBody>
            <a:bodyPr wrap="none" lIns="144000" tIns="36000" rIns="144000" bIns="36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&lt;</a:t>
              </a:r>
              <a:r>
                <a:rPr lang="ko-KR" altLang="en-US" dirty="0"/>
                <a:t>스킬 구성</a:t>
              </a:r>
              <a:r>
                <a:rPr lang="en-US" altLang="ko-KR" dirty="0"/>
                <a:t>&gt;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C8549D-A8F4-6508-302E-9C7F6A4F692C}"/>
                </a:ext>
              </a:extLst>
            </p:cNvPr>
            <p:cNvSpPr txBox="1"/>
            <p:nvPr/>
          </p:nvSpPr>
          <p:spPr>
            <a:xfrm>
              <a:off x="1896356" y="4539641"/>
              <a:ext cx="151520" cy="226591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83D955-1B94-5C30-A928-56CC0440D52D}"/>
                </a:ext>
              </a:extLst>
            </p:cNvPr>
            <p:cNvSpPr txBox="1"/>
            <p:nvPr/>
          </p:nvSpPr>
          <p:spPr>
            <a:xfrm>
              <a:off x="2047876" y="438761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50143A5-AA1A-BCC8-D3C5-0DF24659CA41}"/>
              </a:ext>
            </a:extLst>
          </p:cNvPr>
          <p:cNvGrpSpPr/>
          <p:nvPr/>
        </p:nvGrpSpPr>
        <p:grpSpPr>
          <a:xfrm>
            <a:off x="9633005" y="240743"/>
            <a:ext cx="2221959" cy="195843"/>
            <a:chOff x="4933809" y="240743"/>
            <a:chExt cx="2221959" cy="1958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FC81C3-FCBE-4EB2-497D-7B0CCCB0546B}"/>
                </a:ext>
              </a:extLst>
            </p:cNvPr>
            <p:cNvSpPr txBox="1"/>
            <p:nvPr/>
          </p:nvSpPr>
          <p:spPr>
            <a:xfrm>
              <a:off x="5194176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923AA13-CD34-62CE-B140-6703B998F4D3}"/>
                </a:ext>
              </a:extLst>
            </p:cNvPr>
            <p:cNvGrpSpPr/>
            <p:nvPr/>
          </p:nvGrpSpPr>
          <p:grpSpPr>
            <a:xfrm>
              <a:off x="5801483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1F47A0F-7544-6D0D-4B41-F83C23A0AEA2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BC1FBDA-CD34-896C-D410-C517E918D65F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3" name="그림 112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CC298B44-5709-4411-2C3B-371E8847F1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" name="직사각형 110">
                <a:hlinkClick r:id="rId7" tooltip="웹사이트 열기"/>
                <a:extLst>
                  <a:ext uri="{FF2B5EF4-FFF2-40B4-BE49-F238E27FC236}">
                    <a16:creationId xmlns:a16="http://schemas.microsoft.com/office/drawing/2014/main" id="{4CFE5167-E14F-8884-C232-B1075682737B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5" name="화살표: 오른쪽 104">
              <a:extLst>
                <a:ext uri="{FF2B5EF4-FFF2-40B4-BE49-F238E27FC236}">
                  <a16:creationId xmlns:a16="http://schemas.microsoft.com/office/drawing/2014/main" id="{040B3C52-0693-6717-6F74-53965F1C5F84}"/>
                </a:ext>
              </a:extLst>
            </p:cNvPr>
            <p:cNvSpPr/>
            <p:nvPr/>
          </p:nvSpPr>
          <p:spPr>
            <a:xfrm>
              <a:off x="6575291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C80BDE-E32F-9466-24FF-8F081ADC27FD}"/>
                </a:ext>
              </a:extLst>
            </p:cNvPr>
            <p:cNvGrpSpPr/>
            <p:nvPr/>
          </p:nvGrpSpPr>
          <p:grpSpPr>
            <a:xfrm>
              <a:off x="6787593" y="240743"/>
              <a:ext cx="368175" cy="195843"/>
              <a:chOff x="6787593" y="240743"/>
              <a:chExt cx="368175" cy="19584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5834C46-6285-7037-A123-DACCB03BF798}"/>
                  </a:ext>
                </a:extLst>
              </p:cNvPr>
              <p:cNvSpPr txBox="1"/>
              <p:nvPr/>
            </p:nvSpPr>
            <p:spPr>
              <a:xfrm>
                <a:off x="6787593" y="261720"/>
                <a:ext cx="368174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 anchor="b">
                <a:spAutoFit/>
              </a:bodyPr>
              <a:lstStyle/>
              <a:p>
                <a:r>
                  <a:rPr lang="ko-KR" altLang="en-US" sz="1000" u="sng" dirty="0" err="1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화령사</a:t>
                </a:r>
                <a:endParaRPr lang="ko-KR" altLang="en-US" sz="1100" u="sng" dirty="0"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sp>
            <p:nvSpPr>
              <p:cNvPr id="109" name="직사각형 108">
                <a:hlinkClick r:id="rId12" tooltip="화령사 페이지"/>
                <a:extLst>
                  <a:ext uri="{FF2B5EF4-FFF2-40B4-BE49-F238E27FC236}">
                    <a16:creationId xmlns:a16="http://schemas.microsoft.com/office/drawing/2014/main" id="{EF71A720-2C77-1495-A277-239D620A4D51}"/>
                  </a:ext>
                </a:extLst>
              </p:cNvPr>
              <p:cNvSpPr/>
              <p:nvPr/>
            </p:nvSpPr>
            <p:spPr>
              <a:xfrm>
                <a:off x="6799330" y="240743"/>
                <a:ext cx="356438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8D579C5-E79E-735D-BA7F-A690146636FB}"/>
                </a:ext>
              </a:extLst>
            </p:cNvPr>
            <p:cNvSpPr txBox="1"/>
            <p:nvPr/>
          </p:nvSpPr>
          <p:spPr>
            <a:xfrm>
              <a:off x="4933809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71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D107-D397-6F45-E02C-F345F46D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A9BEF-4039-40BB-8CD3-D26CF7CD832E}"/>
              </a:ext>
            </a:extLst>
          </p:cNvPr>
          <p:cNvSpPr txBox="1"/>
          <p:nvPr/>
        </p:nvSpPr>
        <p:spPr>
          <a:xfrm>
            <a:off x="337037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4628-9B9F-0F5B-66D1-B8DF5660E008}"/>
              </a:ext>
            </a:extLst>
          </p:cNvPr>
          <p:cNvSpPr txBox="1"/>
          <p:nvPr/>
        </p:nvSpPr>
        <p:spPr>
          <a:xfrm>
            <a:off x="425188" y="935033"/>
            <a:ext cx="2851743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전투 시스템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스킬 등 전투 기획 위주로 프로젝트에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C33D-36E4-2037-2581-47F3EDFC333B}"/>
              </a:ext>
            </a:extLst>
          </p:cNvPr>
          <p:cNvSpPr txBox="1"/>
          <p:nvPr/>
        </p:nvSpPr>
        <p:spPr>
          <a:xfrm>
            <a:off x="6359526" y="825556"/>
            <a:ext cx="5495438" cy="5843531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CB81C2-87AF-0485-FBA1-18696E9A5D8C}"/>
              </a:ext>
            </a:extLst>
          </p:cNvPr>
          <p:cNvGrpSpPr/>
          <p:nvPr/>
        </p:nvGrpSpPr>
        <p:grpSpPr>
          <a:xfrm>
            <a:off x="334964" y="127357"/>
            <a:ext cx="11521036" cy="353561"/>
            <a:chOff x="334964" y="188912"/>
            <a:chExt cx="11521036" cy="35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CBA4F1-1650-0BA3-3A5C-E3C4CA2DA074}"/>
                </a:ext>
              </a:extLst>
            </p:cNvPr>
            <p:cNvSpPr txBox="1"/>
            <p:nvPr/>
          </p:nvSpPr>
          <p:spPr>
            <a:xfrm>
              <a:off x="334964" y="188912"/>
              <a:ext cx="276678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r>
                <a:rPr lang="en-US" altLang="ko-KR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3. 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전투를 </a:t>
              </a:r>
              <a:r>
                <a:rPr lang="ko-KR" altLang="en-US" dirty="0">
                  <a:solidFill>
                    <a:srgbClr val="0070C0"/>
                  </a:solidFill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구현</a:t>
              </a:r>
              <a:r>
                <a:rPr lang="ko-KR" altLang="en-US" sz="1400" dirty="0">
                  <a:latin typeface="페이퍼로지 7 Bold" pitchFamily="2" charset="-127"/>
                  <a:ea typeface="페이퍼로지 7 Bold" pitchFamily="2" charset="-127"/>
                  <a:cs typeface="Pretendard Medium" panose="02000603000000020004" pitchFamily="2" charset="-127"/>
                </a:rPr>
                <a:t>하다</a:t>
              </a:r>
              <a:r>
                <a:rPr lang="en-US" altLang="ko-KR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400" dirty="0">
                  <a:latin typeface="페이퍼로지 5 Medium" pitchFamily="2" charset="-127"/>
                  <a:ea typeface="페이퍼로지 5 Medium" pitchFamily="2" charset="-127"/>
                  <a:cs typeface="Pretendard Medium" panose="02000603000000020004" pitchFamily="2" charset="-127"/>
                </a:rPr>
                <a:t>협업 및 개발 경험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F4B90F-9166-9490-0128-906359663396}"/>
                </a:ext>
              </a:extLst>
            </p:cNvPr>
            <p:cNvCxnSpPr>
              <a:cxnSpLocks/>
            </p:cNvCxnSpPr>
            <p:nvPr/>
          </p:nvCxnSpPr>
          <p:spPr>
            <a:xfrm>
              <a:off x="336000" y="542473"/>
              <a:ext cx="115200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5B1F01-DEA7-AA7F-DF2F-E6CC163AAFFE}"/>
              </a:ext>
            </a:extLst>
          </p:cNvPr>
          <p:cNvGrpSpPr/>
          <p:nvPr/>
        </p:nvGrpSpPr>
        <p:grpSpPr>
          <a:xfrm>
            <a:off x="6359526" y="645556"/>
            <a:ext cx="1644110" cy="180000"/>
            <a:chOff x="396108" y="1852501"/>
            <a:chExt cx="1644110" cy="18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2D3EB8-47AA-8C29-4BFB-149CD53C0D6D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26A53-A1FC-2184-C757-4FEC33B21EDB}"/>
                </a:ext>
              </a:extLst>
            </p:cNvPr>
            <p:cNvSpPr txBox="1"/>
            <p:nvPr/>
          </p:nvSpPr>
          <p:spPr>
            <a:xfrm>
              <a:off x="576108" y="1865557"/>
              <a:ext cx="1464110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대학교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B50C4-6532-3C54-60C2-89A4071D6F56}"/>
              </a:ext>
            </a:extLst>
          </p:cNvPr>
          <p:cNvGrpSpPr/>
          <p:nvPr/>
        </p:nvGrpSpPr>
        <p:grpSpPr>
          <a:xfrm>
            <a:off x="337037" y="645556"/>
            <a:ext cx="2075318" cy="180000"/>
            <a:chOff x="396108" y="1852501"/>
            <a:chExt cx="2075318" cy="18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E5CFBB-B333-A10A-4A21-32C6E050F660}"/>
                </a:ext>
              </a:extLst>
            </p:cNvPr>
            <p:cNvSpPr txBox="1"/>
            <p:nvPr/>
          </p:nvSpPr>
          <p:spPr>
            <a:xfrm>
              <a:off x="396108" y="1852501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3D1E2-3D0B-0994-1141-4F56416F1403}"/>
                </a:ext>
              </a:extLst>
            </p:cNvPr>
            <p:cNvSpPr txBox="1"/>
            <p:nvPr/>
          </p:nvSpPr>
          <p:spPr>
            <a:xfrm>
              <a:off x="576108" y="1865557"/>
              <a:ext cx="1895318" cy="153888"/>
            </a:xfrm>
            <a:prstGeom prst="rect">
              <a:avLst/>
            </a:prstGeom>
          </p:spPr>
          <p:txBody>
            <a:bodyPr wrap="none" lIns="7200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NCS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국비 교육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진행한 프로젝트</a:t>
              </a:r>
              <a:endPara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2E3C7C0-276E-83AC-34A4-5D311C1CCBE2}"/>
              </a:ext>
            </a:extLst>
          </p:cNvPr>
          <p:cNvGrpSpPr/>
          <p:nvPr/>
        </p:nvGrpSpPr>
        <p:grpSpPr>
          <a:xfrm>
            <a:off x="425188" y="1107097"/>
            <a:ext cx="5320800" cy="738236"/>
            <a:chOff x="425188" y="1066457"/>
            <a:chExt cx="5320800" cy="7382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8CBB61-5509-5566-8188-E800D29FD168}"/>
                </a:ext>
              </a:extLst>
            </p:cNvPr>
            <p:cNvSpPr txBox="1"/>
            <p:nvPr/>
          </p:nvSpPr>
          <p:spPr>
            <a:xfrm>
              <a:off x="425188" y="1066457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E3A5A5-F908-D246-7669-4D7164B5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1066457"/>
              <a:ext cx="1747549" cy="738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9913C-BB33-E345-AABC-FB039E131A95}"/>
                </a:ext>
              </a:extLst>
            </p:cNvPr>
            <p:cNvSpPr txBox="1"/>
            <p:nvPr/>
          </p:nvSpPr>
          <p:spPr>
            <a:xfrm>
              <a:off x="2172737" y="1127799"/>
              <a:ext cx="2676548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lang="ko-KR" altLang="en-US" sz="100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인팀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세미 오픈 월드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로그 라이트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주요 역할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 </a:t>
              </a: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프로토타입 제작 및 개발 제안서 작성</a:t>
              </a: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52E7D3-036E-8DB4-16A2-BA1D3B49951C}"/>
                </a:ext>
              </a:extLst>
            </p:cNvPr>
            <p:cNvSpPr txBox="1"/>
            <p:nvPr/>
          </p:nvSpPr>
          <p:spPr>
            <a:xfrm>
              <a:off x="425188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6956FB-4845-BB97-F127-5184E7DAA839}"/>
              </a:ext>
            </a:extLst>
          </p:cNvPr>
          <p:cNvGrpSpPr/>
          <p:nvPr/>
        </p:nvGrpSpPr>
        <p:grpSpPr>
          <a:xfrm>
            <a:off x="425188" y="1916522"/>
            <a:ext cx="5320800" cy="738237"/>
            <a:chOff x="425188" y="1875882"/>
            <a:chExt cx="5320800" cy="7382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D6C4ED-B529-79FC-EE9D-F0D06B792C36}"/>
                </a:ext>
              </a:extLst>
            </p:cNvPr>
            <p:cNvSpPr txBox="1"/>
            <p:nvPr/>
          </p:nvSpPr>
          <p:spPr>
            <a:xfrm>
              <a:off x="425188" y="1875882"/>
              <a:ext cx="5319136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07DA1-FF4B-4631-3CBA-D48833BB5B53}"/>
                </a:ext>
              </a:extLst>
            </p:cNvPr>
            <p:cNvSpPr txBox="1"/>
            <p:nvPr/>
          </p:nvSpPr>
          <p:spPr>
            <a:xfrm>
              <a:off x="2172737" y="1940540"/>
              <a:ext cx="1727571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캐릭터 수집형 </a:t>
              </a:r>
              <a:r>
                <a:rPr lang="en-US" altLang="ko-KR" dirty="0"/>
                <a:t>RPG</a:t>
              </a:r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전투 시스템 기획</a:t>
              </a:r>
              <a:endParaRPr lang="en-US" altLang="ko-KR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00FC20-0ECB-63D4-7134-3AC4E23B385B}"/>
                </a:ext>
              </a:extLst>
            </p:cNvPr>
            <p:cNvGrpSpPr/>
            <p:nvPr/>
          </p:nvGrpSpPr>
          <p:grpSpPr>
            <a:xfrm>
              <a:off x="425188" y="1875883"/>
              <a:ext cx="1747549" cy="738236"/>
              <a:chOff x="3192558" y="4414802"/>
              <a:chExt cx="2687667" cy="11251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C8A9FA-D58A-03C0-346E-525738037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310" r="57" b="52849"/>
              <a:stretch>
                <a:fillRect/>
              </a:stretch>
            </p:blipFill>
            <p:spPr>
              <a:xfrm>
                <a:off x="3192558" y="4414802"/>
                <a:ext cx="2687667" cy="1125179"/>
              </a:xfrm>
              <a:prstGeom prst="rect">
                <a:avLst/>
              </a:prstGeom>
            </p:spPr>
          </p:pic>
          <p:pic>
            <p:nvPicPr>
              <p:cNvPr id="19" name="그림 18" descr="상징, 폰트, 로고, 그래픽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ABA6FDA-AFE8-3E55-716F-2E1EED9B6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71" l="0" r="99654">
                            <a14:foregroundMark x1="4503" y1="32174" x2="7506" y2="61739"/>
                            <a14:foregroundMark x1="25404" y1="97681" x2="27945" y2="98551"/>
                            <a14:foregroundMark x1="23672" y1="96812" x2="25173" y2="97391"/>
                            <a14:foregroundMark x1="115" y1="87536" x2="18707" y2="94783"/>
                            <a14:foregroundMark x1="41339" y1="44058" x2="99769" y2="87536"/>
                            <a14:foregroundMark x1="3464" y1="25507" x2="19169" y2="83478"/>
                            <a14:foregroundMark x1="462" y1="44058" x2="56005" y2="64928"/>
                            <a14:foregroundMark x1="29561" y1="39710" x2="61663" y2="50725"/>
                            <a14:foregroundMark x1="36952" y1="36522" x2="82102" y2="62609"/>
                            <a14:foregroundMark x1="33949" y1="72464" x2="93764" y2="73333"/>
                            <a14:foregroundMark x1="83718" y1="24638" x2="91109" y2="80000"/>
                            <a14:backgroundMark x1="20901" y1="91884" x2="22286" y2="9855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1604" y="5252148"/>
                <a:ext cx="569595" cy="226695"/>
              </a:xfrm>
              <a:prstGeom prst="rect">
                <a:avLst/>
              </a:prstGeom>
              <a:effectLst>
                <a:glow rad="25400">
                  <a:schemeClr val="tx1">
                    <a:alpha val="80000"/>
                  </a:schemeClr>
                </a:glow>
              </a:effectLst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2DD6C2-2D67-86B0-2E71-4542E148ADBE}"/>
                </a:ext>
              </a:extLst>
            </p:cNvPr>
            <p:cNvSpPr txBox="1"/>
            <p:nvPr/>
          </p:nvSpPr>
          <p:spPr>
            <a:xfrm>
              <a:off x="425188" y="1875882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8DDC15-3BE6-2B58-C904-FA9C4F567A36}"/>
              </a:ext>
            </a:extLst>
          </p:cNvPr>
          <p:cNvSpPr txBox="1"/>
          <p:nvPr/>
        </p:nvSpPr>
        <p:spPr>
          <a:xfrm>
            <a:off x="6448713" y="935033"/>
            <a:ext cx="219771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팀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프로그래머의 역할로 팀 프로젝트 참여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F64252-2298-2EBC-72D3-35C6731F51F0}"/>
              </a:ext>
            </a:extLst>
          </p:cNvPr>
          <p:cNvGrpSpPr/>
          <p:nvPr/>
        </p:nvGrpSpPr>
        <p:grpSpPr>
          <a:xfrm>
            <a:off x="6448712" y="2727180"/>
            <a:ext cx="5320801" cy="738236"/>
            <a:chOff x="6448712" y="2686540"/>
            <a:chExt cx="5320801" cy="7382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25B484-EC2D-CC76-CBBE-6AC748B497C3}"/>
                </a:ext>
              </a:extLst>
            </p:cNvPr>
            <p:cNvSpPr txBox="1"/>
            <p:nvPr/>
          </p:nvSpPr>
          <p:spPr>
            <a:xfrm>
              <a:off x="6448713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10EC21-47B1-20AC-AC1C-AFE46B20BD85}"/>
                </a:ext>
              </a:extLst>
            </p:cNvPr>
            <p:cNvSpPr txBox="1"/>
            <p:nvPr/>
          </p:nvSpPr>
          <p:spPr>
            <a:xfrm>
              <a:off x="8194713" y="2747882"/>
              <a:ext cx="3205539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2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공공 데이터 포탈의 </a:t>
              </a:r>
              <a:r>
                <a:rPr lang="en-US" altLang="ko-KR" dirty="0"/>
                <a:t>API</a:t>
              </a:r>
              <a:r>
                <a:rPr lang="ko-KR" altLang="en-US" dirty="0"/>
                <a:t>와 </a:t>
              </a:r>
              <a:r>
                <a:rPr lang="en-US" altLang="ko-KR" dirty="0"/>
                <a:t>python</a:t>
              </a:r>
              <a:r>
                <a:rPr lang="ko-KR" altLang="en-US" dirty="0"/>
                <a:t>으로 애플리케이션 개발</a:t>
              </a:r>
              <a:endParaRPr lang="en-US" altLang="ko-KR" dirty="0"/>
            </a:p>
            <a:p>
              <a:r>
                <a:rPr lang="ko-KR" altLang="en-US" dirty="0"/>
                <a:t>주요 역할</a:t>
              </a:r>
              <a:r>
                <a:rPr lang="en-US" altLang="ko-KR" dirty="0"/>
                <a:t>: UI </a:t>
              </a:r>
              <a:r>
                <a:rPr lang="ko-KR" altLang="en-US" dirty="0"/>
                <a:t>설계</a:t>
              </a:r>
              <a:r>
                <a:rPr lang="en-US" altLang="ko-KR" dirty="0"/>
                <a:t>, </a:t>
              </a:r>
              <a:r>
                <a:rPr lang="ko-KR" altLang="en-US" dirty="0" err="1"/>
                <a:t>텔레그램</a:t>
              </a:r>
              <a:r>
                <a:rPr lang="ko-KR" altLang="en-US" dirty="0"/>
                <a:t> 연동 등</a:t>
              </a:r>
              <a:endParaRPr lang="en-US" altLang="ko-KR" dirty="0"/>
            </a:p>
          </p:txBody>
        </p:sp>
        <p:pic>
          <p:nvPicPr>
            <p:cNvPr id="1025" name="Object 6">
              <a:extLst>
                <a:ext uri="{FF2B5EF4-FFF2-40B4-BE49-F238E27FC236}">
                  <a16:creationId xmlns:a16="http://schemas.microsoft.com/office/drawing/2014/main" id="{A462B1EC-E8F8-9E2F-C0F8-A8A7AFE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 b="55155"/>
            <a:stretch>
              <a:fillRect/>
            </a:stretch>
          </p:blipFill>
          <p:spPr>
            <a:xfrm>
              <a:off x="6448713" y="2687892"/>
              <a:ext cx="1746000" cy="735533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BB142F3-4327-9162-3CDF-640328B526FC}"/>
                </a:ext>
              </a:extLst>
            </p:cNvPr>
            <p:cNvSpPr txBox="1">
              <a:spLocks/>
            </p:cNvSpPr>
            <p:nvPr/>
          </p:nvSpPr>
          <p:spPr>
            <a:xfrm>
              <a:off x="6448712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1C807-CA09-16CF-4AB3-EF1A0AC9F0B3}"/>
              </a:ext>
            </a:extLst>
          </p:cNvPr>
          <p:cNvGrpSpPr/>
          <p:nvPr/>
        </p:nvGrpSpPr>
        <p:grpSpPr>
          <a:xfrm>
            <a:off x="6448712" y="1107097"/>
            <a:ext cx="5320801" cy="738236"/>
            <a:chOff x="6448712" y="1066457"/>
            <a:chExt cx="5320801" cy="7382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13077-526A-3517-619D-72EFA8AB4B81}"/>
                </a:ext>
              </a:extLst>
            </p:cNvPr>
            <p:cNvSpPr txBox="1"/>
            <p:nvPr/>
          </p:nvSpPr>
          <p:spPr>
            <a:xfrm>
              <a:off x="6448713" y="1066457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768FA0-F276-B9C5-8719-8F9FFBEA7BC1}"/>
                </a:ext>
              </a:extLst>
            </p:cNvPr>
            <p:cNvSpPr txBox="1"/>
            <p:nvPr/>
          </p:nvSpPr>
          <p:spPr>
            <a:xfrm>
              <a:off x="8194713" y="1127799"/>
              <a:ext cx="292020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r>
                <a:rPr lang="ko-KR" altLang="en-US" dirty="0"/>
                <a:t> </a:t>
              </a:r>
              <a:r>
                <a:rPr lang="en-US" altLang="ko-KR" dirty="0"/>
                <a:t>(</a:t>
              </a:r>
              <a:r>
                <a:rPr lang="ko-KR" altLang="en-US" dirty="0"/>
                <a:t>졸업 작품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DirectX 12, IOCP</a:t>
              </a:r>
              <a:r>
                <a:rPr lang="ko-KR" altLang="en-US" dirty="0"/>
                <a:t>로 </a:t>
              </a:r>
              <a:r>
                <a:rPr lang="en-US" altLang="ko-KR" dirty="0"/>
                <a:t>MMORPG </a:t>
              </a:r>
              <a:r>
                <a:rPr lang="ko-KR" altLang="en-US" dirty="0"/>
                <a:t>개발 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오브젝트 </a:t>
              </a:r>
              <a:r>
                <a:rPr lang="ko-KR" altLang="en-US" dirty="0" err="1"/>
                <a:t>인스턴싱</a:t>
              </a:r>
              <a:r>
                <a:rPr lang="ko-KR" altLang="en-US" dirty="0"/>
                <a:t>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56" name="Object 31">
              <a:extLst>
                <a:ext uri="{FF2B5EF4-FFF2-40B4-BE49-F238E27FC236}">
                  <a16:creationId xmlns:a16="http://schemas.microsoft.com/office/drawing/2014/main" id="{23F25A91-55E2-274B-2BEC-D5911484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16865" b="36002"/>
            <a:stretch>
              <a:fillRect/>
            </a:stretch>
          </p:blipFill>
          <p:spPr>
            <a:xfrm>
              <a:off x="6448713" y="1066457"/>
              <a:ext cx="1746000" cy="73823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722B97-8BF2-D826-4E13-68AB2175455F}"/>
                </a:ext>
              </a:extLst>
            </p:cNvPr>
            <p:cNvSpPr txBox="1"/>
            <p:nvPr/>
          </p:nvSpPr>
          <p:spPr>
            <a:xfrm>
              <a:off x="6448712" y="1066457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2C8516-F4BF-EE04-ED6E-32B93EF0AEAD}"/>
              </a:ext>
            </a:extLst>
          </p:cNvPr>
          <p:cNvGrpSpPr/>
          <p:nvPr/>
        </p:nvGrpSpPr>
        <p:grpSpPr>
          <a:xfrm>
            <a:off x="6448712" y="1916522"/>
            <a:ext cx="5320801" cy="739587"/>
            <a:chOff x="6448712" y="1875882"/>
            <a:chExt cx="5320801" cy="73958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B7DDB7-880F-E0D3-CCD0-D04DA98E008B}"/>
                </a:ext>
              </a:extLst>
            </p:cNvPr>
            <p:cNvSpPr txBox="1"/>
            <p:nvPr/>
          </p:nvSpPr>
          <p:spPr>
            <a:xfrm>
              <a:off x="6448713" y="1877233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458690-F4F7-2321-87B8-AC2FC8BDA285}"/>
                </a:ext>
              </a:extLst>
            </p:cNvPr>
            <p:cNvSpPr txBox="1"/>
            <p:nvPr/>
          </p:nvSpPr>
          <p:spPr>
            <a:xfrm>
              <a:off x="8194713" y="1938575"/>
              <a:ext cx="2952265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ko-KR" altLang="en-US" dirty="0"/>
                <a:t>투사체를 피하는 게임에 서버</a:t>
              </a:r>
              <a:r>
                <a:rPr lang="en-US" altLang="ko-KR" dirty="0"/>
                <a:t>-</a:t>
              </a:r>
              <a:r>
                <a:rPr lang="ko-KR" altLang="en-US" dirty="0"/>
                <a:t>클라이언트 연결</a:t>
              </a:r>
              <a:endParaRPr lang="en-US" altLang="ko-KR" dirty="0"/>
            </a:p>
            <a:p>
              <a:r>
                <a:rPr lang="ko-KR" altLang="en-US" dirty="0"/>
                <a:t>역할</a:t>
              </a:r>
              <a:r>
                <a:rPr lang="en-US" altLang="ko-KR" dirty="0"/>
                <a:t>: </a:t>
              </a:r>
              <a:r>
                <a:rPr lang="ko-KR" altLang="en-US" dirty="0"/>
                <a:t>클라이언트 프로그래머 </a:t>
              </a:r>
              <a:r>
                <a:rPr lang="en-US" altLang="ko-KR" dirty="0"/>
                <a:t>(</a:t>
              </a:r>
              <a:r>
                <a:rPr lang="ko-KR" altLang="en-US" dirty="0"/>
                <a:t>서버로 데이터 전송 등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C15645E6-0E99-194C-03F3-C95E6BF1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7058" b="-1"/>
            <a:stretch>
              <a:fillRect/>
            </a:stretch>
          </p:blipFill>
          <p:spPr>
            <a:xfrm>
              <a:off x="6448713" y="1875882"/>
              <a:ext cx="1746000" cy="73958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47EB0B-1821-377F-6B0F-F1BB4351F0E8}"/>
                </a:ext>
              </a:extLst>
            </p:cNvPr>
            <p:cNvSpPr txBox="1"/>
            <p:nvPr/>
          </p:nvSpPr>
          <p:spPr>
            <a:xfrm>
              <a:off x="6448712" y="1877233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DB0680-0C11-1413-B8B3-696DD6613281}"/>
              </a:ext>
            </a:extLst>
          </p:cNvPr>
          <p:cNvGrpSpPr/>
          <p:nvPr/>
        </p:nvGrpSpPr>
        <p:grpSpPr>
          <a:xfrm>
            <a:off x="425188" y="2727180"/>
            <a:ext cx="5320800" cy="738236"/>
            <a:chOff x="425188" y="2686540"/>
            <a:chExt cx="5320800" cy="73823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624DC4-7305-6FB6-CF40-18C7F6915C4B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solidFill>
              <a:srgbClr val="E1F2FF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5B6DF0-841B-F2DE-FA66-C24F3F6BCFA2}"/>
                </a:ext>
              </a:extLst>
            </p:cNvPr>
            <p:cNvSpPr txBox="1"/>
            <p:nvPr/>
          </p:nvSpPr>
          <p:spPr>
            <a:xfrm>
              <a:off x="2172737" y="2749964"/>
              <a:ext cx="2237326" cy="615553"/>
            </a:xfrm>
            <a:prstGeom prst="rect">
              <a:avLst/>
            </a:prstGeom>
          </p:spPr>
          <p:txBody>
            <a:bodyPr wrap="none" lIns="144000" tIns="0" rIns="0" bIns="0" rtlCol="0" anchor="t">
              <a:spAutoFit/>
            </a:bodyPr>
            <a:lstStyle>
              <a:defPPr>
                <a:defRPr lang="ko-KR"/>
              </a:defPPr>
              <a:lvl1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defRPr sz="10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r>
                <a:rPr lang="ko-KR" altLang="en-US" dirty="0" err="1"/>
                <a:t>인팀</a:t>
              </a:r>
              <a:endParaRPr lang="en-US" altLang="ko-KR" dirty="0"/>
            </a:p>
            <a:p>
              <a:r>
                <a:rPr lang="en-US" altLang="ko-KR" dirty="0"/>
                <a:t>RPG, </a:t>
              </a:r>
              <a:r>
                <a:rPr lang="ko-KR" altLang="en-US" dirty="0"/>
                <a:t>액션 어드벤처</a:t>
              </a:r>
              <a:endParaRPr lang="en-US" altLang="ko-KR" dirty="0"/>
            </a:p>
            <a:p>
              <a:r>
                <a:rPr lang="ko-KR" altLang="en-US" dirty="0"/>
                <a:t>주요 역할 </a:t>
              </a:r>
              <a:r>
                <a:rPr lang="en-US" altLang="ko-KR" dirty="0"/>
                <a:t>: </a:t>
              </a:r>
              <a:r>
                <a:rPr lang="ko-KR" altLang="en-US" dirty="0"/>
                <a:t>팀장</a:t>
              </a:r>
              <a:r>
                <a:rPr lang="en-US" altLang="ko-KR" dirty="0"/>
                <a:t>, GDD </a:t>
              </a:r>
              <a:r>
                <a:rPr lang="ko-KR" altLang="en-US" dirty="0"/>
                <a:t>작성</a:t>
              </a:r>
              <a:r>
                <a:rPr lang="en-US" altLang="ko-KR" dirty="0"/>
                <a:t>, </a:t>
              </a:r>
              <a:r>
                <a:rPr lang="ko-KR" altLang="en-US" dirty="0"/>
                <a:t>스킬 기획</a:t>
              </a:r>
              <a:endParaRPr lang="en-US" altLang="ko-KR" dirty="0"/>
            </a:p>
          </p:txBody>
        </p:sp>
        <p:pic>
          <p:nvPicPr>
            <p:cNvPr id="18" name="그림 17" descr="예술, 댄스, 만화 영화, CG 아트워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0E32DC8-9305-4520-DEB0-6AE20DB3E6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5188" y="2686658"/>
              <a:ext cx="1747549" cy="738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39CE3D-244C-F92F-997B-88A1477004D5}"/>
                </a:ext>
              </a:extLst>
            </p:cNvPr>
            <p:cNvSpPr txBox="1"/>
            <p:nvPr/>
          </p:nvSpPr>
          <p:spPr>
            <a:xfrm>
              <a:off x="425188" y="2686540"/>
              <a:ext cx="5320800" cy="738236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D5A9541-D479-7D0E-2E19-E41C3A98F046}"/>
              </a:ext>
            </a:extLst>
          </p:cNvPr>
          <p:cNvSpPr txBox="1"/>
          <p:nvPr/>
        </p:nvSpPr>
        <p:spPr>
          <a:xfrm>
            <a:off x="425188" y="3749734"/>
            <a:ext cx="2192908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개별 평가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레벨 디자인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 테이블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씬플로우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등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83" name="그림 1082">
            <a:extLst>
              <a:ext uri="{FF2B5EF4-FFF2-40B4-BE49-F238E27FC236}">
                <a16:creationId xmlns:a16="http://schemas.microsoft.com/office/drawing/2014/main" id="{4693B6DB-30CD-66E2-C6CD-DDD18161D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187" y="3921798"/>
            <a:ext cx="5319135" cy="1516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9148D1A-87D1-E83F-132F-7E1C92165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57465" b="63303"/>
          <a:stretch>
            <a:fillRect/>
          </a:stretch>
        </p:blipFill>
        <p:spPr>
          <a:xfrm>
            <a:off x="425187" y="5517862"/>
            <a:ext cx="3363834" cy="9818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68CEE0C-F536-6DDD-7315-474C225C04E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311" r="6476" b="33901"/>
          <a:stretch>
            <a:fillRect/>
          </a:stretch>
        </p:blipFill>
        <p:spPr>
          <a:xfrm>
            <a:off x="4177212" y="5517862"/>
            <a:ext cx="1388231" cy="10446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4E6744-F164-6F50-5171-3B47F02FED52}"/>
              </a:ext>
            </a:extLst>
          </p:cNvPr>
          <p:cNvSpPr txBox="1"/>
          <p:nvPr/>
        </p:nvSpPr>
        <p:spPr>
          <a:xfrm>
            <a:off x="6448713" y="3749734"/>
            <a:ext cx="1825821" cy="172064"/>
          </a:xfrm>
          <a:prstGeom prst="rect">
            <a:avLst/>
          </a:prstGeom>
        </p:spPr>
        <p:txBody>
          <a:bodyPr wrap="none" lIns="0" tIns="0" rIns="0" bIns="18000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1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defRPr>
            </a:lvl1pPr>
          </a:lstStyle>
          <a:p>
            <a:r>
              <a:rPr lang="ko-KR" altLang="en-US" dirty="0"/>
              <a:t>개인 프로젝트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(Unreal Engine4, Unity)</a:t>
            </a: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1143DA6F-C741-B6D9-6A79-10863BFF4B2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8712" y="3921798"/>
            <a:ext cx="2436208" cy="1395094"/>
          </a:xfrm>
          <a:prstGeom prst="rect">
            <a:avLst/>
          </a:prstGeom>
          <a:ln w="63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5469EA-C3C1-E96D-B1A5-19DA6F96DA0E}"/>
              </a:ext>
            </a:extLst>
          </p:cNvPr>
          <p:cNvSpPr txBox="1"/>
          <p:nvPr/>
        </p:nvSpPr>
        <p:spPr>
          <a:xfrm>
            <a:off x="6796386" y="5316892"/>
            <a:ext cx="1740861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캐주얼 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(C#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스크립팅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프리팹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인스턴싱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40FAAFB-9DAC-6164-A09B-85E80E4723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8650" y="3921798"/>
            <a:ext cx="2820864" cy="1396345"/>
          </a:xfrm>
          <a:prstGeom prst="rect">
            <a:avLst/>
          </a:prstGeom>
          <a:ln w="6350">
            <a:noFill/>
          </a:ln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E4082168-5767-FE3F-F364-2232515DDAC9}"/>
              </a:ext>
            </a:extLst>
          </p:cNvPr>
          <p:cNvSpPr txBox="1"/>
          <p:nvPr/>
        </p:nvSpPr>
        <p:spPr>
          <a:xfrm>
            <a:off x="9497467" y="5318143"/>
            <a:ext cx="1723229" cy="421072"/>
          </a:xfrm>
          <a:prstGeom prst="rect">
            <a:avLst/>
          </a:prstGeom>
        </p:spPr>
        <p:txBody>
          <a:bodyPr wrap="none" lIns="0" tIns="3600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TPS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개발</a:t>
            </a:r>
            <a:endParaRPr lang="en-US" altLang="ko-KR" sz="1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애니메이션 </a:t>
            </a:r>
            <a:r>
              <a:rPr lang="ko-KR" altLang="en-US" sz="1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블렌딩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 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등</a:t>
            </a: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7DEB6C8-D17F-2E2A-6E99-BCDC0FBF820B}"/>
              </a:ext>
            </a:extLst>
          </p:cNvPr>
          <p:cNvGrpSpPr/>
          <p:nvPr/>
        </p:nvGrpSpPr>
        <p:grpSpPr>
          <a:xfrm>
            <a:off x="425187" y="3921798"/>
            <a:ext cx="763401" cy="311486"/>
            <a:chOff x="-590084" y="4018280"/>
            <a:chExt cx="763401" cy="311486"/>
          </a:xfrm>
        </p:grpSpPr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9604529D-A2D2-A290-E768-DC0E3E3EC187}"/>
                </a:ext>
              </a:extLst>
            </p:cNvPr>
            <p:cNvSpPr txBox="1"/>
            <p:nvPr/>
          </p:nvSpPr>
          <p:spPr>
            <a:xfrm>
              <a:off x="-438564" y="4170303"/>
              <a:ext cx="611881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 dirty="0"/>
                <a:t>레벨 디자인</a:t>
              </a:r>
              <a:endParaRPr lang="en-US" altLang="ko-KR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C602E4F8-08AE-5FAF-6ACE-C6D4804DE5A6}"/>
                </a:ext>
              </a:extLst>
            </p:cNvPr>
            <p:cNvSpPr txBox="1"/>
            <p:nvPr/>
          </p:nvSpPr>
          <p:spPr>
            <a:xfrm>
              <a:off x="-590084" y="4170304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99C86D02-F959-9D90-6735-7570E5EA1306}"/>
                </a:ext>
              </a:extLst>
            </p:cNvPr>
            <p:cNvSpPr txBox="1"/>
            <p:nvPr/>
          </p:nvSpPr>
          <p:spPr>
            <a:xfrm>
              <a:off x="-438564" y="4018280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F1EE22ED-4840-F4EC-15A6-0FD6C4097F0E}"/>
              </a:ext>
            </a:extLst>
          </p:cNvPr>
          <p:cNvGrpSpPr/>
          <p:nvPr/>
        </p:nvGrpSpPr>
        <p:grpSpPr>
          <a:xfrm>
            <a:off x="425187" y="5517862"/>
            <a:ext cx="851565" cy="311486"/>
            <a:chOff x="971304" y="5662589"/>
            <a:chExt cx="851565" cy="311486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EDAF79-BF23-C79F-BC37-36B4CF8ACA68}"/>
                </a:ext>
              </a:extLst>
            </p:cNvPr>
            <p:cNvSpPr txBox="1"/>
            <p:nvPr/>
          </p:nvSpPr>
          <p:spPr>
            <a:xfrm>
              <a:off x="1122824" y="5814612"/>
              <a:ext cx="70004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데이터 테이블</a:t>
              </a:r>
              <a:endParaRPr lang="en-US" altLang="ko-KR" dirty="0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E209DF07-DBFE-D766-379D-384785848F47}"/>
                </a:ext>
              </a:extLst>
            </p:cNvPr>
            <p:cNvSpPr txBox="1"/>
            <p:nvPr/>
          </p:nvSpPr>
          <p:spPr>
            <a:xfrm>
              <a:off x="971304" y="581461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F5C7CA4-F93C-FE25-8D59-B6EBF0897C84}"/>
                </a:ext>
              </a:extLst>
            </p:cNvPr>
            <p:cNvSpPr txBox="1"/>
            <p:nvPr/>
          </p:nvSpPr>
          <p:spPr>
            <a:xfrm>
              <a:off x="1122824" y="566258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A229EFD8-03EE-27EC-DC3B-385E7CF6878F}"/>
              </a:ext>
            </a:extLst>
          </p:cNvPr>
          <p:cNvGrpSpPr/>
          <p:nvPr/>
        </p:nvGrpSpPr>
        <p:grpSpPr>
          <a:xfrm>
            <a:off x="4177212" y="5517862"/>
            <a:ext cx="675235" cy="311486"/>
            <a:chOff x="-590084" y="5764969"/>
            <a:chExt cx="675235" cy="311486"/>
          </a:xfrm>
        </p:grpSpPr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8C8D7A51-854A-2629-5570-C7E582D804BF}"/>
                </a:ext>
              </a:extLst>
            </p:cNvPr>
            <p:cNvSpPr txBox="1"/>
            <p:nvPr/>
          </p:nvSpPr>
          <p:spPr>
            <a:xfrm>
              <a:off x="-438564" y="5916992"/>
              <a:ext cx="523715" cy="1594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glow rad="63500">
                <a:srgbClr val="FAFCBC"/>
              </a:glow>
            </a:effectLst>
          </p:spPr>
          <p:txBody>
            <a:bodyPr wrap="none" lIns="72000" tIns="18000" rIns="72000" bIns="18000" rtlCol="0" anchor="t">
              <a:spAutoFit/>
            </a:bodyPr>
            <a:lstStyle>
              <a:defPPr>
                <a:defRPr lang="ko-KR"/>
              </a:defPPr>
              <a:lvl1pPr>
                <a:spcAft>
                  <a:spcPts val="600"/>
                </a:spcAft>
                <a:defRPr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ko-KR" altLang="en-US"/>
                <a:t>씬 플로우</a:t>
              </a:r>
              <a:endParaRPr lang="en-US" altLang="ko-KR" dirty="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04E3F189-B511-E255-3FAF-3FF681BDB5B9}"/>
                </a:ext>
              </a:extLst>
            </p:cNvPr>
            <p:cNvSpPr txBox="1"/>
            <p:nvPr/>
          </p:nvSpPr>
          <p:spPr>
            <a:xfrm>
              <a:off x="-590084" y="5916993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14F5EEF7-EF13-B4F9-FCD2-D8C79F65A90F}"/>
                </a:ext>
              </a:extLst>
            </p:cNvPr>
            <p:cNvSpPr txBox="1"/>
            <p:nvPr/>
          </p:nvSpPr>
          <p:spPr>
            <a:xfrm>
              <a:off x="-438564" y="5764969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957EE49E-2200-CA5A-54D2-B1208A37A3A9}"/>
              </a:ext>
            </a:extLst>
          </p:cNvPr>
          <p:cNvGrpSpPr/>
          <p:nvPr/>
        </p:nvGrpSpPr>
        <p:grpSpPr>
          <a:xfrm>
            <a:off x="6448712" y="3921798"/>
            <a:ext cx="688932" cy="311486"/>
            <a:chOff x="5983995" y="3794278"/>
            <a:chExt cx="688932" cy="311486"/>
          </a:xfrm>
        </p:grpSpPr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C9CD13D0-7C27-D663-5E1A-835553C347DE}"/>
                </a:ext>
              </a:extLst>
            </p:cNvPr>
            <p:cNvGrpSpPr/>
            <p:nvPr/>
          </p:nvGrpSpPr>
          <p:grpSpPr>
            <a:xfrm>
              <a:off x="6135515" y="3946301"/>
              <a:ext cx="537412" cy="159463"/>
              <a:chOff x="6448712" y="3921798"/>
              <a:chExt cx="537412" cy="15946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6930165-B2E1-43C3-2EB1-9774D3E8766B}"/>
                  </a:ext>
                </a:extLst>
              </p:cNvPr>
              <p:cNvSpPr/>
              <p:nvPr/>
            </p:nvSpPr>
            <p:spPr>
              <a:xfrm>
                <a:off x="6448712" y="3921799"/>
                <a:ext cx="537412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1" name="그래픽 165">
                <a:extLst>
                  <a:ext uri="{FF2B5EF4-FFF2-40B4-BE49-F238E27FC236}">
                    <a16:creationId xmlns:a16="http://schemas.microsoft.com/office/drawing/2014/main" id="{3AF4094D-FC6F-4353-7D69-8DCD441510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81909" y="3929611"/>
                <a:ext cx="127458" cy="143837"/>
                <a:chOff x="5686425" y="2967037"/>
                <a:chExt cx="815339" cy="920114"/>
              </a:xfrm>
              <a:effectLst/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6E1649DC-D9E0-A45E-9DF8-9373E0800A31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920114"/>
                </a:xfrm>
                <a:custGeom>
                  <a:avLst/>
                  <a:gdLst>
                    <a:gd name="connsiteX0" fmla="*/ 815340 w 815339"/>
                    <a:gd name="connsiteY0" fmla="*/ 643890 h 920114"/>
                    <a:gd name="connsiteX1" fmla="*/ 815340 w 815339"/>
                    <a:gd name="connsiteY1" fmla="*/ 214313 h 920114"/>
                    <a:gd name="connsiteX2" fmla="*/ 442913 w 815339"/>
                    <a:gd name="connsiteY2" fmla="*/ 0 h 920114"/>
                    <a:gd name="connsiteX3" fmla="*/ 442913 w 815339"/>
                    <a:gd name="connsiteY3" fmla="*/ 164783 h 920114"/>
                    <a:gd name="connsiteX4" fmla="*/ 588645 w 815339"/>
                    <a:gd name="connsiteY4" fmla="*/ 248603 h 920114"/>
                    <a:gd name="connsiteX5" fmla="*/ 588645 w 815339"/>
                    <a:gd name="connsiteY5" fmla="*/ 262890 h 920114"/>
                    <a:gd name="connsiteX6" fmla="*/ 415290 w 815339"/>
                    <a:gd name="connsiteY6" fmla="*/ 362903 h 920114"/>
                    <a:gd name="connsiteX7" fmla="*/ 399098 w 815339"/>
                    <a:gd name="connsiteY7" fmla="*/ 362903 h 920114"/>
                    <a:gd name="connsiteX8" fmla="*/ 225743 w 815339"/>
                    <a:gd name="connsiteY8" fmla="*/ 262890 h 920114"/>
                    <a:gd name="connsiteX9" fmla="*/ 225743 w 815339"/>
                    <a:gd name="connsiteY9" fmla="*/ 248603 h 920114"/>
                    <a:gd name="connsiteX10" fmla="*/ 371475 w 815339"/>
                    <a:gd name="connsiteY10" fmla="*/ 164783 h 920114"/>
                    <a:gd name="connsiteX11" fmla="*/ 371475 w 815339"/>
                    <a:gd name="connsiteY11" fmla="*/ 0 h 920114"/>
                    <a:gd name="connsiteX12" fmla="*/ 0 w 815339"/>
                    <a:gd name="connsiteY12" fmla="*/ 214313 h 920114"/>
                    <a:gd name="connsiteX13" fmla="*/ 0 w 815339"/>
                    <a:gd name="connsiteY13" fmla="*/ 643890 h 920114"/>
                    <a:gd name="connsiteX14" fmla="*/ 0 w 815339"/>
                    <a:gd name="connsiteY14" fmla="*/ 641985 h 920114"/>
                    <a:gd name="connsiteX15" fmla="*/ 0 w 815339"/>
                    <a:gd name="connsiteY15" fmla="*/ 643890 h 920114"/>
                    <a:gd name="connsiteX16" fmla="*/ 142875 w 815339"/>
                    <a:gd name="connsiteY16" fmla="*/ 561975 h 920114"/>
                    <a:gd name="connsiteX17" fmla="*/ 142875 w 815339"/>
                    <a:gd name="connsiteY17" fmla="*/ 393383 h 920114"/>
                    <a:gd name="connsiteX18" fmla="*/ 155258 w 815339"/>
                    <a:gd name="connsiteY18" fmla="*/ 386715 h 920114"/>
                    <a:gd name="connsiteX19" fmla="*/ 328613 w 815339"/>
                    <a:gd name="connsiteY19" fmla="*/ 486728 h 920114"/>
                    <a:gd name="connsiteX20" fmla="*/ 337185 w 815339"/>
                    <a:gd name="connsiteY20" fmla="*/ 501015 h 920114"/>
                    <a:gd name="connsiteX21" fmla="*/ 337185 w 815339"/>
                    <a:gd name="connsiteY21" fmla="*/ 701040 h 920114"/>
                    <a:gd name="connsiteX22" fmla="*/ 324803 w 815339"/>
                    <a:gd name="connsiteY22" fmla="*/ 707708 h 920114"/>
                    <a:gd name="connsiteX23" fmla="*/ 179070 w 815339"/>
                    <a:gd name="connsiteY23" fmla="*/ 623888 h 920114"/>
                    <a:gd name="connsiteX24" fmla="*/ 36195 w 815339"/>
                    <a:gd name="connsiteY24" fmla="*/ 705803 h 920114"/>
                    <a:gd name="connsiteX25" fmla="*/ 407670 w 815339"/>
                    <a:gd name="connsiteY25" fmla="*/ 920115 h 920114"/>
                    <a:gd name="connsiteX26" fmla="*/ 779145 w 815339"/>
                    <a:gd name="connsiteY26" fmla="*/ 705803 h 920114"/>
                    <a:gd name="connsiteX27" fmla="*/ 636270 w 815339"/>
                    <a:gd name="connsiteY27" fmla="*/ 623888 h 920114"/>
                    <a:gd name="connsiteX28" fmla="*/ 490538 w 815339"/>
                    <a:gd name="connsiteY28" fmla="*/ 707708 h 920114"/>
                    <a:gd name="connsiteX29" fmla="*/ 478155 w 815339"/>
                    <a:gd name="connsiteY29" fmla="*/ 701040 h 920114"/>
                    <a:gd name="connsiteX30" fmla="*/ 478155 w 815339"/>
                    <a:gd name="connsiteY30" fmla="*/ 501015 h 920114"/>
                    <a:gd name="connsiteX31" fmla="*/ 486728 w 815339"/>
                    <a:gd name="connsiteY31" fmla="*/ 486728 h 920114"/>
                    <a:gd name="connsiteX32" fmla="*/ 660083 w 815339"/>
                    <a:gd name="connsiteY32" fmla="*/ 386715 h 920114"/>
                    <a:gd name="connsiteX33" fmla="*/ 672465 w 815339"/>
                    <a:gd name="connsiteY33" fmla="*/ 393383 h 920114"/>
                    <a:gd name="connsiteX34" fmla="*/ 672465 w 815339"/>
                    <a:gd name="connsiteY34" fmla="*/ 561975 h 920114"/>
                    <a:gd name="connsiteX35" fmla="*/ 815340 w 815339"/>
                    <a:gd name="connsiteY35" fmla="*/ 643890 h 920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15339" h="920114">
                      <a:moveTo>
                        <a:pt x="815340" y="643890"/>
                      </a:moveTo>
                      <a:lnTo>
                        <a:pt x="815340" y="214313"/>
                      </a:lnTo>
                      <a:lnTo>
                        <a:pt x="442913" y="0"/>
                      </a:ln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0" y="643890"/>
                      </a:lnTo>
                      <a:lnTo>
                        <a:pt x="0" y="641985"/>
                      </a:lnTo>
                      <a:lnTo>
                        <a:pt x="0" y="643890"/>
                      </a:lnTo>
                      <a:lnTo>
                        <a:pt x="142875" y="561975"/>
                      </a:lnTo>
                      <a:lnTo>
                        <a:pt x="142875" y="393383"/>
                      </a:lnTo>
                      <a:cubicBezTo>
                        <a:pt x="142875" y="387668"/>
                        <a:pt x="149543" y="382905"/>
                        <a:pt x="155258" y="386715"/>
                      </a:cubicBezTo>
                      <a:lnTo>
                        <a:pt x="328613" y="486728"/>
                      </a:lnTo>
                      <a:cubicBezTo>
                        <a:pt x="333375" y="489585"/>
                        <a:pt x="337185" y="495300"/>
                        <a:pt x="337185" y="501015"/>
                      </a:cubicBezTo>
                      <a:lnTo>
                        <a:pt x="337185" y="701040"/>
                      </a:lnTo>
                      <a:cubicBezTo>
                        <a:pt x="337185" y="706755"/>
                        <a:pt x="330518" y="711518"/>
                        <a:pt x="324803" y="707708"/>
                      </a:cubicBezTo>
                      <a:lnTo>
                        <a:pt x="179070" y="623888"/>
                      </a:lnTo>
                      <a:lnTo>
                        <a:pt x="36195" y="705803"/>
                      </a:lnTo>
                      <a:lnTo>
                        <a:pt x="407670" y="920115"/>
                      </a:lnTo>
                      <a:lnTo>
                        <a:pt x="779145" y="705803"/>
                      </a:lnTo>
                      <a:lnTo>
                        <a:pt x="636270" y="623888"/>
                      </a:lnTo>
                      <a:lnTo>
                        <a:pt x="490538" y="707708"/>
                      </a:lnTo>
                      <a:cubicBezTo>
                        <a:pt x="485775" y="710565"/>
                        <a:pt x="478155" y="706755"/>
                        <a:pt x="478155" y="701040"/>
                      </a:cubicBezTo>
                      <a:lnTo>
                        <a:pt x="478155" y="501015"/>
                      </a:lnTo>
                      <a:cubicBezTo>
                        <a:pt x="478155" y="495300"/>
                        <a:pt x="481013" y="489585"/>
                        <a:pt x="486728" y="486728"/>
                      </a:cubicBezTo>
                      <a:lnTo>
                        <a:pt x="660083" y="386715"/>
                      </a:lnTo>
                      <a:cubicBezTo>
                        <a:pt x="664845" y="383858"/>
                        <a:pt x="672465" y="387668"/>
                        <a:pt x="672465" y="393383"/>
                      </a:cubicBezTo>
                      <a:lnTo>
                        <a:pt x="672465" y="561975"/>
                      </a:lnTo>
                      <a:lnTo>
                        <a:pt x="815340" y="64389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A8257FF1-CC30-AA06-585D-BFEA9EBA3FF9}"/>
                    </a:ext>
                  </a:extLst>
                </p:cNvPr>
                <p:cNvSpPr/>
                <p:nvPr/>
              </p:nvSpPr>
              <p:spPr>
                <a:xfrm>
                  <a:off x="6094094" y="3181349"/>
                  <a:ext cx="407669" cy="705802"/>
                </a:xfrm>
                <a:custGeom>
                  <a:avLst/>
                  <a:gdLst>
                    <a:gd name="connsiteX0" fmla="*/ 0 w 407669"/>
                    <a:gd name="connsiteY0" fmla="*/ 705803 h 705802"/>
                    <a:gd name="connsiteX1" fmla="*/ 371475 w 407669"/>
                    <a:gd name="connsiteY1" fmla="*/ 491490 h 705802"/>
                    <a:gd name="connsiteX2" fmla="*/ 228600 w 407669"/>
                    <a:gd name="connsiteY2" fmla="*/ 409575 h 705802"/>
                    <a:gd name="connsiteX3" fmla="*/ 82868 w 407669"/>
                    <a:gd name="connsiteY3" fmla="*/ 493395 h 705802"/>
                    <a:gd name="connsiteX4" fmla="*/ 70485 w 407669"/>
                    <a:gd name="connsiteY4" fmla="*/ 486728 h 705802"/>
                    <a:gd name="connsiteX5" fmla="*/ 70485 w 407669"/>
                    <a:gd name="connsiteY5" fmla="*/ 286703 h 705802"/>
                    <a:gd name="connsiteX6" fmla="*/ 79057 w 407669"/>
                    <a:gd name="connsiteY6" fmla="*/ 272415 h 705802"/>
                    <a:gd name="connsiteX7" fmla="*/ 252413 w 407669"/>
                    <a:gd name="connsiteY7" fmla="*/ 172402 h 705802"/>
                    <a:gd name="connsiteX8" fmla="*/ 264795 w 407669"/>
                    <a:gd name="connsiteY8" fmla="*/ 179070 h 705802"/>
                    <a:gd name="connsiteX9" fmla="*/ 264795 w 407669"/>
                    <a:gd name="connsiteY9" fmla="*/ 347663 h 705802"/>
                    <a:gd name="connsiteX10" fmla="*/ 407670 w 407669"/>
                    <a:gd name="connsiteY10" fmla="*/ 429578 h 705802"/>
                    <a:gd name="connsiteX11" fmla="*/ 407670 w 407669"/>
                    <a:gd name="connsiteY11" fmla="*/ 0 h 705802"/>
                    <a:gd name="connsiteX12" fmla="*/ 0 w 407669"/>
                    <a:gd name="connsiteY12" fmla="*/ 235268 h 705802"/>
                    <a:gd name="connsiteX13" fmla="*/ 0 w 407669"/>
                    <a:gd name="connsiteY13" fmla="*/ 705803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07669" h="705802">
                      <a:moveTo>
                        <a:pt x="0" y="705803"/>
                      </a:moveTo>
                      <a:lnTo>
                        <a:pt x="371475" y="491490"/>
                      </a:lnTo>
                      <a:lnTo>
                        <a:pt x="228600" y="409575"/>
                      </a:lnTo>
                      <a:lnTo>
                        <a:pt x="82868" y="493395"/>
                      </a:lnTo>
                      <a:cubicBezTo>
                        <a:pt x="78105" y="496253"/>
                        <a:pt x="70485" y="492442"/>
                        <a:pt x="70485" y="486728"/>
                      </a:cubicBezTo>
                      <a:lnTo>
                        <a:pt x="70485" y="286703"/>
                      </a:lnTo>
                      <a:cubicBezTo>
                        <a:pt x="70485" y="280988"/>
                        <a:pt x="73343" y="275273"/>
                        <a:pt x="79057" y="272415"/>
                      </a:cubicBezTo>
                      <a:lnTo>
                        <a:pt x="252413" y="172402"/>
                      </a:lnTo>
                      <a:cubicBezTo>
                        <a:pt x="257175" y="169545"/>
                        <a:pt x="264795" y="173355"/>
                        <a:pt x="264795" y="179070"/>
                      </a:cubicBezTo>
                      <a:lnTo>
                        <a:pt x="264795" y="347663"/>
                      </a:lnTo>
                      <a:lnTo>
                        <a:pt x="407670" y="429578"/>
                      </a:lnTo>
                      <a:lnTo>
                        <a:pt x="407670" y="0"/>
                      </a:lnTo>
                      <a:lnTo>
                        <a:pt x="0" y="235268"/>
                      </a:lnTo>
                      <a:lnTo>
                        <a:pt x="0" y="7058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ADDF597-E478-FA9A-5950-C1B40C8FF097}"/>
                    </a:ext>
                  </a:extLst>
                </p:cNvPr>
                <p:cNvSpPr/>
                <p:nvPr/>
              </p:nvSpPr>
              <p:spPr>
                <a:xfrm>
                  <a:off x="5686425" y="2967037"/>
                  <a:ext cx="815339" cy="449580"/>
                </a:xfrm>
                <a:custGeom>
                  <a:avLst/>
                  <a:gdLst>
                    <a:gd name="connsiteX0" fmla="*/ 442913 w 815339"/>
                    <a:gd name="connsiteY0" fmla="*/ 0 h 449580"/>
                    <a:gd name="connsiteX1" fmla="*/ 442913 w 815339"/>
                    <a:gd name="connsiteY1" fmla="*/ 164783 h 449580"/>
                    <a:gd name="connsiteX2" fmla="*/ 588645 w 815339"/>
                    <a:gd name="connsiteY2" fmla="*/ 248603 h 449580"/>
                    <a:gd name="connsiteX3" fmla="*/ 588645 w 815339"/>
                    <a:gd name="connsiteY3" fmla="*/ 262890 h 449580"/>
                    <a:gd name="connsiteX4" fmla="*/ 415290 w 815339"/>
                    <a:gd name="connsiteY4" fmla="*/ 362903 h 449580"/>
                    <a:gd name="connsiteX5" fmla="*/ 399098 w 815339"/>
                    <a:gd name="connsiteY5" fmla="*/ 362903 h 449580"/>
                    <a:gd name="connsiteX6" fmla="*/ 225743 w 815339"/>
                    <a:gd name="connsiteY6" fmla="*/ 262890 h 449580"/>
                    <a:gd name="connsiteX7" fmla="*/ 225743 w 815339"/>
                    <a:gd name="connsiteY7" fmla="*/ 248603 h 449580"/>
                    <a:gd name="connsiteX8" fmla="*/ 371475 w 815339"/>
                    <a:gd name="connsiteY8" fmla="*/ 164783 h 449580"/>
                    <a:gd name="connsiteX9" fmla="*/ 371475 w 815339"/>
                    <a:gd name="connsiteY9" fmla="*/ 0 h 449580"/>
                    <a:gd name="connsiteX10" fmla="*/ 0 w 815339"/>
                    <a:gd name="connsiteY10" fmla="*/ 214313 h 449580"/>
                    <a:gd name="connsiteX11" fmla="*/ 407670 w 815339"/>
                    <a:gd name="connsiteY11" fmla="*/ 449580 h 449580"/>
                    <a:gd name="connsiteX12" fmla="*/ 815340 w 815339"/>
                    <a:gd name="connsiteY12" fmla="*/ 214313 h 449580"/>
                    <a:gd name="connsiteX13" fmla="*/ 442913 w 815339"/>
                    <a:gd name="connsiteY1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15339" h="449580">
                      <a:moveTo>
                        <a:pt x="442913" y="0"/>
                      </a:moveTo>
                      <a:lnTo>
                        <a:pt x="442913" y="164783"/>
                      </a:lnTo>
                      <a:lnTo>
                        <a:pt x="588645" y="248603"/>
                      </a:lnTo>
                      <a:cubicBezTo>
                        <a:pt x="594360" y="251460"/>
                        <a:pt x="594360" y="260033"/>
                        <a:pt x="588645" y="262890"/>
                      </a:cubicBezTo>
                      <a:lnTo>
                        <a:pt x="415290" y="362903"/>
                      </a:lnTo>
                      <a:cubicBezTo>
                        <a:pt x="410528" y="365760"/>
                        <a:pt x="403860" y="365760"/>
                        <a:pt x="399098" y="362903"/>
                      </a:cubicBezTo>
                      <a:lnTo>
                        <a:pt x="225743" y="262890"/>
                      </a:lnTo>
                      <a:cubicBezTo>
                        <a:pt x="220028" y="260033"/>
                        <a:pt x="220028" y="251460"/>
                        <a:pt x="225743" y="248603"/>
                      </a:cubicBezTo>
                      <a:lnTo>
                        <a:pt x="371475" y="164783"/>
                      </a:lnTo>
                      <a:lnTo>
                        <a:pt x="371475" y="0"/>
                      </a:lnTo>
                      <a:lnTo>
                        <a:pt x="0" y="214313"/>
                      </a:lnTo>
                      <a:lnTo>
                        <a:pt x="407670" y="449580"/>
                      </a:lnTo>
                      <a:lnTo>
                        <a:pt x="815340" y="214313"/>
                      </a:lnTo>
                      <a:lnTo>
                        <a:pt x="442913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7E516760-8911-2D1A-C9CB-267420FB39F6}"/>
                    </a:ext>
                  </a:extLst>
                </p:cNvPr>
                <p:cNvSpPr/>
                <p:nvPr/>
              </p:nvSpPr>
              <p:spPr>
                <a:xfrm>
                  <a:off x="5686425" y="3181349"/>
                  <a:ext cx="406717" cy="705802"/>
                </a:xfrm>
                <a:custGeom>
                  <a:avLst/>
                  <a:gdLst>
                    <a:gd name="connsiteX0" fmla="*/ 323850 w 406717"/>
                    <a:gd name="connsiteY0" fmla="*/ 493395 h 705802"/>
                    <a:gd name="connsiteX1" fmla="*/ 178118 w 406717"/>
                    <a:gd name="connsiteY1" fmla="*/ 409575 h 705802"/>
                    <a:gd name="connsiteX2" fmla="*/ 35243 w 406717"/>
                    <a:gd name="connsiteY2" fmla="*/ 491490 h 705802"/>
                    <a:gd name="connsiteX3" fmla="*/ 406718 w 406717"/>
                    <a:gd name="connsiteY3" fmla="*/ 705803 h 705802"/>
                    <a:gd name="connsiteX4" fmla="*/ 406718 w 406717"/>
                    <a:gd name="connsiteY4" fmla="*/ 235268 h 705802"/>
                    <a:gd name="connsiteX5" fmla="*/ 0 w 406717"/>
                    <a:gd name="connsiteY5" fmla="*/ 0 h 705802"/>
                    <a:gd name="connsiteX6" fmla="*/ 0 w 406717"/>
                    <a:gd name="connsiteY6" fmla="*/ 429578 h 705802"/>
                    <a:gd name="connsiteX7" fmla="*/ 0 w 406717"/>
                    <a:gd name="connsiteY7" fmla="*/ 427673 h 705802"/>
                    <a:gd name="connsiteX8" fmla="*/ 0 w 406717"/>
                    <a:gd name="connsiteY8" fmla="*/ 429578 h 705802"/>
                    <a:gd name="connsiteX9" fmla="*/ 142875 w 406717"/>
                    <a:gd name="connsiteY9" fmla="*/ 347663 h 705802"/>
                    <a:gd name="connsiteX10" fmla="*/ 142875 w 406717"/>
                    <a:gd name="connsiteY10" fmla="*/ 179070 h 705802"/>
                    <a:gd name="connsiteX11" fmla="*/ 155258 w 406717"/>
                    <a:gd name="connsiteY11" fmla="*/ 172402 h 705802"/>
                    <a:gd name="connsiteX12" fmla="*/ 328613 w 406717"/>
                    <a:gd name="connsiteY12" fmla="*/ 272415 h 705802"/>
                    <a:gd name="connsiteX13" fmla="*/ 337185 w 406717"/>
                    <a:gd name="connsiteY13" fmla="*/ 286703 h 705802"/>
                    <a:gd name="connsiteX14" fmla="*/ 337185 w 406717"/>
                    <a:gd name="connsiteY14" fmla="*/ 486728 h 705802"/>
                    <a:gd name="connsiteX15" fmla="*/ 323850 w 406717"/>
                    <a:gd name="connsiteY15" fmla="*/ 493395 h 705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6717" h="705802">
                      <a:moveTo>
                        <a:pt x="323850" y="493395"/>
                      </a:moveTo>
                      <a:lnTo>
                        <a:pt x="178118" y="409575"/>
                      </a:lnTo>
                      <a:lnTo>
                        <a:pt x="35243" y="491490"/>
                      </a:lnTo>
                      <a:lnTo>
                        <a:pt x="406718" y="705803"/>
                      </a:lnTo>
                      <a:lnTo>
                        <a:pt x="406718" y="235268"/>
                      </a:lnTo>
                      <a:lnTo>
                        <a:pt x="0" y="0"/>
                      </a:lnTo>
                      <a:lnTo>
                        <a:pt x="0" y="429578"/>
                      </a:lnTo>
                      <a:lnTo>
                        <a:pt x="0" y="427673"/>
                      </a:lnTo>
                      <a:lnTo>
                        <a:pt x="0" y="429578"/>
                      </a:lnTo>
                      <a:lnTo>
                        <a:pt x="142875" y="347663"/>
                      </a:lnTo>
                      <a:lnTo>
                        <a:pt x="142875" y="179070"/>
                      </a:lnTo>
                      <a:cubicBezTo>
                        <a:pt x="142875" y="173355"/>
                        <a:pt x="149543" y="168593"/>
                        <a:pt x="155258" y="172402"/>
                      </a:cubicBezTo>
                      <a:lnTo>
                        <a:pt x="328613" y="272415"/>
                      </a:lnTo>
                      <a:cubicBezTo>
                        <a:pt x="333375" y="275273"/>
                        <a:pt x="337185" y="280988"/>
                        <a:pt x="337185" y="286703"/>
                      </a:cubicBezTo>
                      <a:lnTo>
                        <a:pt x="337185" y="486728"/>
                      </a:lnTo>
                      <a:cubicBezTo>
                        <a:pt x="336233" y="492442"/>
                        <a:pt x="329565" y="496253"/>
                        <a:pt x="323850" y="493395"/>
                      </a:cubicBezTo>
                      <a:close/>
                    </a:path>
                  </a:pathLst>
                </a:custGeom>
                <a:solidFill>
                  <a:srgbClr val="4C4C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19F002-6727-0FC4-1781-30F0CCAA8283}"/>
                  </a:ext>
                </a:extLst>
              </p:cNvPr>
              <p:cNvSpPr txBox="1"/>
              <p:nvPr/>
            </p:nvSpPr>
            <p:spPr>
              <a:xfrm>
                <a:off x="6609367" y="3921798"/>
                <a:ext cx="376757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10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ysClr val="windowText" lastClr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Unity </a:t>
                </a:r>
              </a:p>
            </p:txBody>
          </p:sp>
        </p:grp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0F817CF5-3F67-485A-AC95-6971D1ED5074}"/>
                </a:ext>
              </a:extLst>
            </p:cNvPr>
            <p:cNvSpPr txBox="1"/>
            <p:nvPr/>
          </p:nvSpPr>
          <p:spPr>
            <a:xfrm>
              <a:off x="5983995" y="394630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A1D918F3-6AD6-3EBA-4B77-742C96D97F93}"/>
                </a:ext>
              </a:extLst>
            </p:cNvPr>
            <p:cNvSpPr txBox="1"/>
            <p:nvPr/>
          </p:nvSpPr>
          <p:spPr>
            <a:xfrm>
              <a:off x="6135515" y="379427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773E5F7E-1EFD-5AAB-1119-5B648BFA3BC7}"/>
              </a:ext>
            </a:extLst>
          </p:cNvPr>
          <p:cNvGrpSpPr/>
          <p:nvPr/>
        </p:nvGrpSpPr>
        <p:grpSpPr>
          <a:xfrm>
            <a:off x="8948650" y="3921798"/>
            <a:ext cx="1212620" cy="315295"/>
            <a:chOff x="8872890" y="3596688"/>
            <a:chExt cx="1212620" cy="315295"/>
          </a:xfrm>
        </p:grpSpPr>
        <p:grpSp>
          <p:nvGrpSpPr>
            <p:cNvPr id="1088" name="그룹 1087">
              <a:extLst>
                <a:ext uri="{FF2B5EF4-FFF2-40B4-BE49-F238E27FC236}">
                  <a16:creationId xmlns:a16="http://schemas.microsoft.com/office/drawing/2014/main" id="{CB736751-7120-E590-E459-59926F6553D3}"/>
                </a:ext>
              </a:extLst>
            </p:cNvPr>
            <p:cNvGrpSpPr/>
            <p:nvPr/>
          </p:nvGrpSpPr>
          <p:grpSpPr>
            <a:xfrm>
              <a:off x="9024410" y="3748711"/>
              <a:ext cx="1061100" cy="163272"/>
              <a:chOff x="8948650" y="3921798"/>
              <a:chExt cx="1061100" cy="163272"/>
            </a:xfrm>
          </p:grpSpPr>
          <p:sp>
            <p:nvSpPr>
              <p:cNvPr id="1033" name="직사각형 1032">
                <a:extLst>
                  <a:ext uri="{FF2B5EF4-FFF2-40B4-BE49-F238E27FC236}">
                    <a16:creationId xmlns:a16="http://schemas.microsoft.com/office/drawing/2014/main" id="{CB1E7008-B938-8FE3-998D-D910AF8A94BB}"/>
                  </a:ext>
                </a:extLst>
              </p:cNvPr>
              <p:cNvSpPr/>
              <p:nvPr/>
            </p:nvSpPr>
            <p:spPr>
              <a:xfrm>
                <a:off x="8948650" y="3921798"/>
                <a:ext cx="1061100" cy="1594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glow rad="63500">
                  <a:srgbClr val="FAFCBC"/>
                </a:glow>
              </a:effectLst>
            </p:spPr>
            <p:txBody>
              <a:bodyPr wrap="square" lIns="72000" tIns="18000" rIns="72000" bIns="1800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1036" name="그림 1035">
                <a:extLst>
                  <a:ext uri="{FF2B5EF4-FFF2-40B4-BE49-F238E27FC236}">
                    <a16:creationId xmlns:a16="http://schemas.microsoft.com/office/drawing/2014/main" id="{8C0BE4FC-DEA6-B337-7071-120BB7844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3639" y="3933339"/>
                <a:ext cx="144947" cy="144000"/>
              </a:xfrm>
              <a:prstGeom prst="rect">
                <a:avLst/>
              </a:prstGeom>
              <a:effectLst/>
            </p:spPr>
          </p:pic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1132EA6-D576-BD16-397E-F48201FE84F0}"/>
                  </a:ext>
                </a:extLst>
              </p:cNvPr>
              <p:cNvSpPr txBox="1"/>
              <p:nvPr/>
            </p:nvSpPr>
            <p:spPr>
              <a:xfrm>
                <a:off x="9148586" y="3925608"/>
                <a:ext cx="833612" cy="1594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72000" tIns="18000" rIns="36000" bIns="18000" rtlCol="0" anchor="t">
                <a:spAutoFit/>
              </a:bodyPr>
              <a:lstStyle>
                <a:defPPr>
                  <a:defRPr lang="ko-KR"/>
                </a:defPPr>
                <a:lvl1pPr>
                  <a:spcAft>
                    <a:spcPts val="600"/>
                  </a:spcAft>
                  <a:defRPr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lvl1pPr>
              </a:lstStyle>
              <a:p>
                <a:r>
                  <a:rPr lang="en-US" altLang="ko-KR" dirty="0"/>
                  <a:t>Unreal Engine 4</a:t>
                </a:r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B16E852-3B27-AD05-9577-173A1EC8B213}"/>
                </a:ext>
              </a:extLst>
            </p:cNvPr>
            <p:cNvSpPr txBox="1"/>
            <p:nvPr/>
          </p:nvSpPr>
          <p:spPr>
            <a:xfrm>
              <a:off x="8872890" y="3748712"/>
              <a:ext cx="151520" cy="15946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144000" tIns="36000" rIns="144000" bIns="3600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C1FF5089-FF2F-36FF-6794-4547C0EEDA06}"/>
                </a:ext>
              </a:extLst>
            </p:cNvPr>
            <p:cNvSpPr txBox="1"/>
            <p:nvPr/>
          </p:nvSpPr>
          <p:spPr>
            <a:xfrm>
              <a:off x="9024410" y="3596688"/>
              <a:ext cx="290877" cy="15202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01698B1B-DDB3-18CC-4563-9DB645C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6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02E34C0F-5CAA-C9CF-E8BC-62130CC13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46864" y="90647"/>
            <a:ext cx="142668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구현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협업 및 개발 경험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DDC1817A-7504-1DDE-D0EF-1F2B0247DB98}"/>
              </a:ext>
            </a:extLst>
          </p:cNvPr>
          <p:cNvSpPr txBox="1"/>
          <p:nvPr/>
        </p:nvSpPr>
        <p:spPr>
          <a:xfrm>
            <a:off x="9385400" y="253527"/>
            <a:ext cx="46488" cy="1538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</a:p>
        </p:txBody>
      </p: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A500C2C4-9CCE-660F-BFE0-B6E6FAE7BAF1}"/>
              </a:ext>
            </a:extLst>
          </p:cNvPr>
          <p:cNvGrpSpPr/>
          <p:nvPr/>
        </p:nvGrpSpPr>
        <p:grpSpPr>
          <a:xfrm>
            <a:off x="6649907" y="240743"/>
            <a:ext cx="2565131" cy="195843"/>
            <a:chOff x="6373540" y="240743"/>
            <a:chExt cx="2565131" cy="195843"/>
          </a:xfrm>
        </p:grpSpPr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BE00F75F-2E01-4F54-C117-A9828FC804CC}"/>
                </a:ext>
              </a:extLst>
            </p:cNvPr>
            <p:cNvSpPr txBox="1"/>
            <p:nvPr/>
          </p:nvSpPr>
          <p:spPr>
            <a:xfrm>
              <a:off x="6633907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8AA5B69F-5287-0697-B49C-2BD2D27165FA}"/>
                </a:ext>
              </a:extLst>
            </p:cNvPr>
            <p:cNvGrpSpPr/>
            <p:nvPr/>
          </p:nvGrpSpPr>
          <p:grpSpPr>
            <a:xfrm>
              <a:off x="7241214" y="240743"/>
              <a:ext cx="720317" cy="195843"/>
              <a:chOff x="9560211" y="380822"/>
              <a:chExt cx="720317" cy="195843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CB5A783B-4253-0584-67F9-79B07196F8CD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F119830F-4EEF-34F4-9B5F-BFCC1DE4C543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09" name="그림 1108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E232325-31A3-52F0-D373-F84A9EC8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07" name="직사각형 1106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777A35DD-534F-033F-DB89-231E50D29C65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1" name="화살표: 오른쪽 1100">
              <a:extLst>
                <a:ext uri="{FF2B5EF4-FFF2-40B4-BE49-F238E27FC236}">
                  <a16:creationId xmlns:a16="http://schemas.microsoft.com/office/drawing/2014/main" id="{AF98FDD1-2153-BAEB-E25C-A9DB7CE60ACC}"/>
                </a:ext>
              </a:extLst>
            </p:cNvPr>
            <p:cNvSpPr/>
            <p:nvPr/>
          </p:nvSpPr>
          <p:spPr>
            <a:xfrm>
              <a:off x="8015022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C253F0A3-73E7-9C21-BF8F-DC18742A5D04}"/>
                </a:ext>
              </a:extLst>
            </p:cNvPr>
            <p:cNvSpPr txBox="1"/>
            <p:nvPr/>
          </p:nvSpPr>
          <p:spPr>
            <a:xfrm>
              <a:off x="6373540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</a:t>
              </a:r>
            </a:p>
          </p:txBody>
        </p:sp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D385CEB6-5EB5-C6E3-C741-38B9FF2299D4}"/>
                </a:ext>
              </a:extLst>
            </p:cNvPr>
            <p:cNvSpPr/>
            <p:nvPr/>
          </p:nvSpPr>
          <p:spPr>
            <a:xfrm>
              <a:off x="8281177" y="252106"/>
              <a:ext cx="657494" cy="173117"/>
            </a:xfrm>
            <a:prstGeom prst="roundRect">
              <a:avLst>
                <a:gd name="adj" fmla="val 50000"/>
              </a:avLst>
            </a:prstGeom>
            <a:solidFill>
              <a:srgbClr val="FFE0E0"/>
            </a:solidFill>
            <a:ln w="12700">
              <a:solidFill>
                <a:srgbClr val="CC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CC000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팀 프로젝트</a:t>
              </a: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AB9A6CA4-4E71-B959-52E9-8C9E701232CC}"/>
              </a:ext>
            </a:extLst>
          </p:cNvPr>
          <p:cNvGrpSpPr/>
          <p:nvPr/>
        </p:nvGrpSpPr>
        <p:grpSpPr>
          <a:xfrm>
            <a:off x="9602250" y="240743"/>
            <a:ext cx="2253750" cy="195843"/>
            <a:chOff x="9701523" y="240743"/>
            <a:chExt cx="2253750" cy="195843"/>
          </a:xfrm>
        </p:grpSpPr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3DDD05-9FAC-49A1-C826-9756E8D3D73C}"/>
                </a:ext>
              </a:extLst>
            </p:cNvPr>
            <p:cNvSpPr txBox="1"/>
            <p:nvPr/>
          </p:nvSpPr>
          <p:spPr>
            <a:xfrm>
              <a:off x="9961890" y="261720"/>
              <a:ext cx="538609" cy="153888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문서 경로 </a:t>
              </a:r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</a:t>
              </a:r>
            </a:p>
          </p:txBody>
        </p:sp>
        <p:grpSp>
          <p:nvGrpSpPr>
            <p:cNvPr id="1112" name="그룹 1111">
              <a:extLst>
                <a:ext uri="{FF2B5EF4-FFF2-40B4-BE49-F238E27FC236}">
                  <a16:creationId xmlns:a16="http://schemas.microsoft.com/office/drawing/2014/main" id="{5B0BF740-8AA3-04A4-A6C3-58C226FB4BE2}"/>
                </a:ext>
              </a:extLst>
            </p:cNvPr>
            <p:cNvGrpSpPr/>
            <p:nvPr/>
          </p:nvGrpSpPr>
          <p:grpSpPr>
            <a:xfrm>
              <a:off x="10569197" y="240743"/>
              <a:ext cx="720317" cy="195843"/>
              <a:chOff x="9560211" y="380822"/>
              <a:chExt cx="720317" cy="195843"/>
            </a:xfrm>
          </p:grpSpPr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24715E30-7018-5CEC-2230-6A118B859879}"/>
                  </a:ext>
                </a:extLst>
              </p:cNvPr>
              <p:cNvGrpSpPr/>
              <p:nvPr/>
            </p:nvGrpSpPr>
            <p:grpSpPr>
              <a:xfrm>
                <a:off x="9574949" y="388743"/>
                <a:ext cx="690840" cy="180000"/>
                <a:chOff x="9574949" y="244703"/>
                <a:chExt cx="690840" cy="180000"/>
              </a:xfrm>
            </p:grpSpPr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79FEC354-9516-F8B8-30F5-5EA8F658CB3C}"/>
                    </a:ext>
                  </a:extLst>
                </p:cNvPr>
                <p:cNvSpPr txBox="1"/>
                <p:nvPr/>
              </p:nvSpPr>
              <p:spPr>
                <a:xfrm>
                  <a:off x="9754949" y="257759"/>
                  <a:ext cx="510840" cy="153888"/>
                </a:xfrm>
                <a:prstGeom prst="rect">
                  <a:avLst/>
                </a:prstGeom>
                <a:noFill/>
              </p:spPr>
              <p:txBody>
                <a:bodyPr wrap="none" lIns="36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000" u="sng" dirty="0">
                      <a:solidFill>
                        <a:srgbClr val="0070C0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웹 사이트</a:t>
                  </a:r>
                  <a:endParaRPr lang="ko-KR" altLang="en-US" sz="1100" u="sng" dirty="0">
                    <a:solidFill>
                      <a:srgbClr val="0070C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pic>
              <p:nvPicPr>
                <p:cNvPr id="1121" name="그림 1120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D4E9733-FA65-7178-E53D-8B1CBE822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9574949" y="244703"/>
                  <a:ext cx="180000" cy="180000"/>
                </a:xfrm>
                <a:prstGeom prst="ellipse">
                  <a:avLst/>
                </a:prstGeom>
              </p:spPr>
            </p:pic>
          </p:grpSp>
          <p:sp>
            <p:nvSpPr>
              <p:cNvPr id="1119" name="직사각형 1118">
                <a:hlinkClick r:id="rId19" tooltip="웹사이트 열기"/>
                <a:extLst>
                  <a:ext uri="{FF2B5EF4-FFF2-40B4-BE49-F238E27FC236}">
                    <a16:creationId xmlns:a16="http://schemas.microsoft.com/office/drawing/2014/main" id="{F8CBE733-4EFD-7300-D02C-F44F1B931E26}"/>
                  </a:ext>
                </a:extLst>
              </p:cNvPr>
              <p:cNvSpPr/>
              <p:nvPr/>
            </p:nvSpPr>
            <p:spPr>
              <a:xfrm>
                <a:off x="9560211" y="380822"/>
                <a:ext cx="720317" cy="1958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3" name="화살표: 오른쪽 1112">
              <a:extLst>
                <a:ext uri="{FF2B5EF4-FFF2-40B4-BE49-F238E27FC236}">
                  <a16:creationId xmlns:a16="http://schemas.microsoft.com/office/drawing/2014/main" id="{33A2498A-A69A-E731-F676-F6EAD8EC89FC}"/>
                </a:ext>
              </a:extLst>
            </p:cNvPr>
            <p:cNvSpPr/>
            <p:nvPr/>
          </p:nvSpPr>
          <p:spPr>
            <a:xfrm>
              <a:off x="11343005" y="281943"/>
              <a:ext cx="185788" cy="113442"/>
            </a:xfrm>
            <a:prstGeom prst="rightArrow">
              <a:avLst/>
            </a:prstGeom>
            <a:solidFill>
              <a:srgbClr val="FAFCBC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7F29C3D2-ADCA-6854-5B5A-F7E2ED01EC3B}"/>
                </a:ext>
              </a:extLst>
            </p:cNvPr>
            <p:cNvSpPr txBox="1"/>
            <p:nvPr/>
          </p:nvSpPr>
          <p:spPr>
            <a:xfrm>
              <a:off x="9701523" y="248664"/>
              <a:ext cx="180000" cy="180000"/>
            </a:xfrm>
            <a:prstGeom prst="rect">
              <a:avLst/>
            </a:prstGeom>
            <a:solidFill>
              <a:srgbClr val="E1F2FF"/>
            </a:solidFill>
            <a:ln w="6350">
              <a:solidFill>
                <a:srgbClr val="0070C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</a:t>
              </a:r>
            </a:p>
          </p:txBody>
        </p:sp>
        <p:sp>
          <p:nvSpPr>
            <p:cNvPr id="1126" name="사각형: 둥근 모서리 1125">
              <a:extLst>
                <a:ext uri="{FF2B5EF4-FFF2-40B4-BE49-F238E27FC236}">
                  <a16:creationId xmlns:a16="http://schemas.microsoft.com/office/drawing/2014/main" id="{EF003359-EC06-9F35-9F20-F6665954B729}"/>
                </a:ext>
              </a:extLst>
            </p:cNvPr>
            <p:cNvSpPr/>
            <p:nvPr/>
          </p:nvSpPr>
          <p:spPr>
            <a:xfrm>
              <a:off x="11583750" y="252106"/>
              <a:ext cx="371523" cy="173117"/>
            </a:xfrm>
            <a:prstGeom prst="roundRect">
              <a:avLst>
                <a:gd name="adj" fmla="val 50000"/>
              </a:avLst>
            </a:prstGeom>
            <a:solidFill>
              <a:srgbClr val="E0FFE6"/>
            </a:solidFill>
            <a:ln w="12700">
              <a:solidFill>
                <a:srgbClr val="00AA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006633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6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FA7B9E-2CC2-D4AD-1BC3-F5229D2D5CD7}"/>
              </a:ext>
            </a:extLst>
          </p:cNvPr>
          <p:cNvGrpSpPr/>
          <p:nvPr/>
        </p:nvGrpSpPr>
        <p:grpSpPr>
          <a:xfrm>
            <a:off x="5288785" y="3776960"/>
            <a:ext cx="1614430" cy="460025"/>
            <a:chOff x="6235360" y="3884682"/>
            <a:chExt cx="1614430" cy="460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9CCB85-6691-598B-72BB-A54B6F51E7D2}"/>
                </a:ext>
              </a:extLst>
            </p:cNvPr>
            <p:cNvGrpSpPr/>
            <p:nvPr/>
          </p:nvGrpSpPr>
          <p:grpSpPr>
            <a:xfrm>
              <a:off x="6235360" y="3884682"/>
              <a:ext cx="1614430" cy="460025"/>
              <a:chOff x="6235360" y="3884682"/>
              <a:chExt cx="1614430" cy="460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77274F5-F1BB-D626-ECE0-7426F27171FE}"/>
                  </a:ext>
                </a:extLst>
              </p:cNvPr>
              <p:cNvSpPr/>
              <p:nvPr/>
            </p:nvSpPr>
            <p:spPr>
              <a:xfrm>
                <a:off x="6235360" y="3884682"/>
                <a:ext cx="1614430" cy="460025"/>
              </a:xfrm>
              <a:prstGeom prst="rect">
                <a:avLst/>
              </a:prstGeom>
              <a:solidFill>
                <a:srgbClr val="E1F2FF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DE51F70-5333-6599-E15C-84FD1791C72F}"/>
                  </a:ext>
                </a:extLst>
              </p:cNvPr>
              <p:cNvGrpSpPr/>
              <p:nvPr/>
            </p:nvGrpSpPr>
            <p:grpSpPr>
              <a:xfrm>
                <a:off x="6497269" y="3988694"/>
                <a:ext cx="991553" cy="252000"/>
                <a:chOff x="6520536" y="4032698"/>
                <a:chExt cx="991553" cy="25200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E1AF02D-42E6-5BCC-0F01-7F8AD26C8963}"/>
                    </a:ext>
                  </a:extLst>
                </p:cNvPr>
                <p:cNvSpPr txBox="1"/>
                <p:nvPr/>
              </p:nvSpPr>
              <p:spPr>
                <a:xfrm>
                  <a:off x="6772536" y="4050976"/>
                  <a:ext cx="739553" cy="215444"/>
                </a:xfrm>
                <a:prstGeom prst="rect">
                  <a:avLst/>
                </a:prstGeom>
                <a:noFill/>
              </p:spPr>
              <p:txBody>
                <a:bodyPr wrap="none" lIns="72000" tIns="0" rIns="0" bIns="0" rtlCol="0" anchor="b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웹 사이트</a:t>
                  </a:r>
                  <a:endParaRPr lang="ko-KR" altLang="en-US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pic>
              <p:nvPicPr>
                <p:cNvPr id="35" name="그림 34" descr="원, 상징, 로고, 그래픽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D8F48D50-C48E-F585-E3C2-17035663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02" t="4102" r="4458" b="4458"/>
                <a:stretch>
                  <a:fillRect/>
                </a:stretch>
              </p:blipFill>
              <p:spPr>
                <a:xfrm>
                  <a:off x="6520536" y="4032698"/>
                  <a:ext cx="252000" cy="252000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" name="직사각형 30">
              <a:hlinkClick r:id="rId3" tooltip="웹사이트 보기"/>
              <a:extLst>
                <a:ext uri="{FF2B5EF4-FFF2-40B4-BE49-F238E27FC236}">
                  <a16:creationId xmlns:a16="http://schemas.microsoft.com/office/drawing/2014/main" id="{1A03042F-98CC-0AB7-791E-04FF0B69EA34}"/>
                </a:ext>
              </a:extLst>
            </p:cNvPr>
            <p:cNvSpPr/>
            <p:nvPr/>
          </p:nvSpPr>
          <p:spPr>
            <a:xfrm>
              <a:off x="6235360" y="3884682"/>
              <a:ext cx="1614430" cy="46002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9792E1-3734-A405-D771-586ABF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p.</a:t>
            </a:r>
            <a:fld id="{070F40F9-ACE8-4B8E-BEF3-4D4725501AF7}" type="slidenum">
              <a:rPr lang="ko-KR" altLang="en-US" smtClean="0"/>
              <a:pPr/>
              <a:t>7</a:t>
            </a:fld>
            <a:r>
              <a:rPr lang="en-US" altLang="ko-KR"/>
              <a:t>/8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DF3CE2C-2C41-ECEE-001A-FCDE355AA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93880" y="76200"/>
            <a:ext cx="38472" cy="13850"/>
          </a:xfrm>
        </p:spPr>
        <p:txBody>
          <a:bodyPr vert="horz" wrap="none" lIns="0" tIns="0" rIns="0" bIns="0" rtlCol="0" anchor="ctr">
            <a:sp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DFE8-2728-00C3-80FE-4211F48B046F}"/>
              </a:ext>
            </a:extLst>
          </p:cNvPr>
          <p:cNvSpPr txBox="1"/>
          <p:nvPr/>
        </p:nvSpPr>
        <p:spPr>
          <a:xfrm>
            <a:off x="3204568" y="2368193"/>
            <a:ext cx="5782865" cy="738664"/>
          </a:xfrm>
          <a:prstGeom prst="rect">
            <a:avLst/>
          </a:prstGeom>
          <a:noFill/>
          <a:effectLst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>
                <a:latin typeface="페이퍼로지 7 Bold" pitchFamily="2" charset="-127"/>
                <a:ea typeface="페이퍼로지 7 Bold" pitchFamily="2" charset="-127"/>
                <a:cs typeface="Pretendard" panose="02000503000000020004" pitchFamily="2" charset="-127"/>
              </a:rPr>
              <a:t>End Of Document</a:t>
            </a:r>
            <a:endParaRPr lang="ko-KR" altLang="en-US" sz="6000" dirty="0">
              <a:latin typeface="페이퍼로지 7 Bold" pitchFamily="2" charset="-127"/>
              <a:ea typeface="페이퍼로지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974D0-8909-D09A-FD66-646726071125}"/>
              </a:ext>
            </a:extLst>
          </p:cNvPr>
          <p:cNvSpPr txBox="1"/>
          <p:nvPr/>
        </p:nvSpPr>
        <p:spPr>
          <a:xfrm>
            <a:off x="3383719" y="3354795"/>
            <a:ext cx="5424562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저의 포트폴리오 문서들은 아래의 링크를 통해 자세하게 확인하실 수 있습니다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1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11724</TotalTime>
  <Words>534</Words>
  <Application>Microsoft Office PowerPoint</Application>
  <PresentationFormat>와이드스크린</PresentationFormat>
  <Paragraphs>126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Pretendard</vt:lpstr>
      <vt:lpstr>Pretendard ExtraBold</vt:lpstr>
      <vt:lpstr>Pretendard Medium</vt:lpstr>
      <vt:lpstr>Pretendard SemiBold</vt:lpstr>
      <vt:lpstr>맑은 고딕</vt:lpstr>
      <vt:lpstr>페이퍼로지 5 Medium</vt:lpstr>
      <vt:lpstr>페이퍼로지 7 Bold</vt:lpstr>
      <vt:lpstr>Arial</vt:lpstr>
      <vt:lpstr>Office 테마</vt:lpstr>
      <vt:lpstr>PowerPoint 프레젠테이션</vt:lpstr>
      <vt:lpstr>분석_1 : 전투 시스템 역기획</vt:lpstr>
      <vt:lpstr>분석_2 : 스킬 역기획</vt:lpstr>
      <vt:lpstr>분석_3 : 데이터 테이블</vt:lpstr>
      <vt:lpstr>설계 : 신규 캐릭터</vt:lpstr>
      <vt:lpstr>구현 : 협업 및 개발 경험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550</cp:revision>
  <dcterms:created xsi:type="dcterms:W3CDTF">2025-06-06T11:22:44Z</dcterms:created>
  <dcterms:modified xsi:type="dcterms:W3CDTF">2025-09-14T21:31:44Z</dcterms:modified>
</cp:coreProperties>
</file>